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2"/>
  </p:notesMasterIdLst>
  <p:sldIdLst>
    <p:sldId id="2286" r:id="rId2"/>
    <p:sldId id="2276" r:id="rId3"/>
    <p:sldId id="2277" r:id="rId4"/>
    <p:sldId id="2278" r:id="rId5"/>
    <p:sldId id="2279" r:id="rId6"/>
    <p:sldId id="2280" r:id="rId7"/>
    <p:sldId id="2281" r:id="rId8"/>
    <p:sldId id="2282" r:id="rId9"/>
    <p:sldId id="2283" r:id="rId10"/>
    <p:sldId id="2284" r:id="rId11"/>
    <p:sldId id="2285" r:id="rId12"/>
    <p:sldId id="957" r:id="rId13"/>
    <p:sldId id="2243" r:id="rId14"/>
    <p:sldId id="1545" r:id="rId15"/>
    <p:sldId id="1493" r:id="rId16"/>
    <p:sldId id="667" r:id="rId17"/>
    <p:sldId id="641" r:id="rId18"/>
    <p:sldId id="640" r:id="rId19"/>
    <p:sldId id="2262" r:id="rId20"/>
    <p:sldId id="2263" r:id="rId21"/>
    <p:sldId id="2264" r:id="rId22"/>
    <p:sldId id="2265" r:id="rId23"/>
    <p:sldId id="2274" r:id="rId24"/>
    <p:sldId id="2272" r:id="rId25"/>
    <p:sldId id="2273" r:id="rId26"/>
    <p:sldId id="2275" r:id="rId27"/>
    <p:sldId id="2266" r:id="rId28"/>
    <p:sldId id="2269" r:id="rId29"/>
    <p:sldId id="2270" r:id="rId30"/>
    <p:sldId id="2271" r:id="rId31"/>
    <p:sldId id="2261" r:id="rId32"/>
    <p:sldId id="2246" r:id="rId33"/>
    <p:sldId id="2247" r:id="rId34"/>
    <p:sldId id="2119" r:id="rId35"/>
    <p:sldId id="2248" r:id="rId36"/>
    <p:sldId id="2120" r:id="rId37"/>
    <p:sldId id="2121" r:id="rId38"/>
    <p:sldId id="2116" r:id="rId39"/>
    <p:sldId id="2122" r:id="rId40"/>
    <p:sldId id="2123"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anaRogue" initials="K" lastIdx="9" clrIdx="0"/>
  <p:cmAuthor id="1" name="Alexia Toskos" initials="BD"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CF31"/>
    <a:srgbClr val="0432FF"/>
    <a:srgbClr val="4F81BD"/>
    <a:srgbClr val="376091"/>
    <a:srgbClr val="653C23"/>
    <a:srgbClr val="8CADA9"/>
    <a:srgbClr val="ACD4CF"/>
    <a:srgbClr val="E0E0E0"/>
    <a:srgbClr val="E7ECF3"/>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279" autoAdjust="0"/>
    <p:restoredTop sz="96314" autoAdjust="0"/>
  </p:normalViewPr>
  <p:slideViewPr>
    <p:cSldViewPr snapToGrid="0" snapToObjects="1">
      <p:cViewPr varScale="1">
        <p:scale>
          <a:sx n="94" d="100"/>
          <a:sy n="94" d="100"/>
        </p:scale>
        <p:origin x="13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5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pple Gothic"/>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pple Gothic"/>
              </a:defRPr>
            </a:lvl1pPr>
          </a:lstStyle>
          <a:p>
            <a:fld id="{1EC8D719-BE33-DA47-88C9-9037CDCD817A}" type="datetimeFigureOut">
              <a:rPr lang="en-US" smtClean="0"/>
              <a:pPr/>
              <a:t>10/4/2023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pple Gothic"/>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pple Gothic"/>
              </a:defRPr>
            </a:lvl1pPr>
          </a:lstStyle>
          <a:p>
            <a:fld id="{17E868EE-4687-7441-B21B-F2B5E141A71E}" type="slidenum">
              <a:rPr lang="en-US" smtClean="0"/>
              <a:pPr/>
              <a:t>‹#›</a:t>
            </a:fld>
            <a:endParaRPr lang="en-US" dirty="0"/>
          </a:p>
        </p:txBody>
      </p:sp>
    </p:spTree>
    <p:extLst>
      <p:ext uri="{BB962C8B-B14F-4D97-AF65-F5344CB8AC3E}">
        <p14:creationId xmlns:p14="http://schemas.microsoft.com/office/powerpoint/2010/main" val="4206012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pple Gothic"/>
        <a:ea typeface="+mn-ea"/>
        <a:cs typeface="+mn-cs"/>
      </a:defRPr>
    </a:lvl1pPr>
    <a:lvl2pPr marL="457200" algn="l" defTabSz="457200" rtl="0" eaLnBrk="1" latinLnBrk="0" hangingPunct="1">
      <a:defRPr sz="1200" kern="1200">
        <a:solidFill>
          <a:schemeClr val="tx1"/>
        </a:solidFill>
        <a:latin typeface="Apple Gothic"/>
        <a:ea typeface="+mn-ea"/>
        <a:cs typeface="+mn-cs"/>
      </a:defRPr>
    </a:lvl2pPr>
    <a:lvl3pPr marL="914400" algn="l" defTabSz="457200" rtl="0" eaLnBrk="1" latinLnBrk="0" hangingPunct="1">
      <a:defRPr sz="1200" kern="1200">
        <a:solidFill>
          <a:schemeClr val="tx1"/>
        </a:solidFill>
        <a:latin typeface="Apple Gothic"/>
        <a:ea typeface="+mn-ea"/>
        <a:cs typeface="+mn-cs"/>
      </a:defRPr>
    </a:lvl3pPr>
    <a:lvl4pPr marL="1371600" algn="l" defTabSz="457200" rtl="0" eaLnBrk="1" latinLnBrk="0" hangingPunct="1">
      <a:defRPr sz="1200" kern="1200">
        <a:solidFill>
          <a:schemeClr val="tx1"/>
        </a:solidFill>
        <a:latin typeface="Apple Gothic"/>
        <a:ea typeface="+mn-ea"/>
        <a:cs typeface="+mn-cs"/>
      </a:defRPr>
    </a:lvl4pPr>
    <a:lvl5pPr marL="1828800" algn="l" defTabSz="457200" rtl="0" eaLnBrk="1" latinLnBrk="0" hangingPunct="1">
      <a:defRPr sz="1200" kern="1200">
        <a:solidFill>
          <a:schemeClr val="tx1"/>
        </a:solidFill>
        <a:latin typeface="Apple Gothic"/>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25" name="Google Shape;1225;p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14238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12</a:t>
            </a:fld>
            <a:endParaRPr lang="en-US" dirty="0"/>
          </a:p>
        </p:txBody>
      </p:sp>
    </p:spTree>
    <p:extLst>
      <p:ext uri="{BB962C8B-B14F-4D97-AF65-F5344CB8AC3E}">
        <p14:creationId xmlns:p14="http://schemas.microsoft.com/office/powerpoint/2010/main" val="112659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our discussions on</a:t>
            </a:r>
            <a:r>
              <a:rPr lang="en-US" baseline="0" dirty="0"/>
              <a:t> the various t-tests available to us.  All of those methods involve the comparison of means.   </a:t>
            </a:r>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13</a:t>
            </a:fld>
            <a:endParaRPr lang="en-US" dirty="0"/>
          </a:p>
        </p:txBody>
      </p:sp>
    </p:spTree>
    <p:extLst>
      <p:ext uri="{BB962C8B-B14F-4D97-AF65-F5344CB8AC3E}">
        <p14:creationId xmlns:p14="http://schemas.microsoft.com/office/powerpoint/2010/main" val="1007678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a:t>
            </a:r>
            <a:r>
              <a:rPr lang="en-US" baseline="0" dirty="0"/>
              <a:t> do we get these data?</a:t>
            </a:r>
            <a:endParaRPr lang="en-US" dirty="0"/>
          </a:p>
        </p:txBody>
      </p:sp>
      <p:sp>
        <p:nvSpPr>
          <p:cNvPr id="4" name="Slide Number Placeholder 3"/>
          <p:cNvSpPr>
            <a:spLocks noGrp="1"/>
          </p:cNvSpPr>
          <p:nvPr>
            <p:ph type="sldNum" sz="quarter" idx="10"/>
          </p:nvPr>
        </p:nvSpPr>
        <p:spPr/>
        <p:txBody>
          <a:bodyPr/>
          <a:lstStyle/>
          <a:p>
            <a:pPr>
              <a:defRPr/>
            </a:pPr>
            <a:fld id="{F702785C-CF80-0D4C-B81D-7CD5A324781F}" type="slidenum">
              <a:rPr lang="en-US" smtClean="0"/>
              <a:pPr>
                <a:defRPr/>
              </a:pPr>
              <a:t>14</a:t>
            </a:fld>
            <a:endParaRPr lang="en-US"/>
          </a:p>
        </p:txBody>
      </p:sp>
    </p:spTree>
    <p:extLst>
      <p:ext uri="{BB962C8B-B14F-4D97-AF65-F5344CB8AC3E}">
        <p14:creationId xmlns:p14="http://schemas.microsoft.com/office/powerpoint/2010/main" val="2513607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a:t>
            </a:r>
            <a:r>
              <a:rPr lang="en-US" baseline="0" dirty="0"/>
              <a:t> goal: e.g., that violent video games CAUSE aggression; that anchors of different sizes CAUSE different estimates of pop of </a:t>
            </a:r>
            <a:r>
              <a:rPr lang="en-US" baseline="0" dirty="0" err="1"/>
              <a:t>purch</a:t>
            </a:r>
            <a:endParaRPr lang="en-US" baseline="0" dirty="0"/>
          </a:p>
          <a:p>
            <a:endParaRPr lang="en-US" baseline="0" dirty="0"/>
          </a:p>
          <a:p>
            <a:pPr marL="0" indent="0" eaLnBrk="1" fontAlgn="auto" hangingPunct="1">
              <a:buFont typeface="Wingdings" charset="0"/>
              <a:buNone/>
              <a:defRPr/>
            </a:pPr>
            <a:r>
              <a:rPr lang="en-US" b="0" i="1" dirty="0">
                <a:solidFill>
                  <a:srgbClr val="526DB0"/>
                </a:solidFill>
                <a:ea typeface="MS PGothic" charset="0"/>
                <a:cs typeface="+mn-cs"/>
              </a:rPr>
              <a:t>Identify specific values of the IV to examine and create corresponding treatment conditions</a:t>
            </a:r>
          </a:p>
          <a:p>
            <a:pPr marL="0" indent="0" eaLnBrk="1" fontAlgn="auto" hangingPunct="1">
              <a:buFont typeface="Wingdings" charset="0"/>
              <a:buNone/>
              <a:defRPr/>
            </a:pPr>
            <a:endParaRPr lang="en-US" b="0" i="1" dirty="0">
              <a:solidFill>
                <a:srgbClr val="526DB0"/>
              </a:solidFill>
              <a:ea typeface="MS PGothic" charset="0"/>
              <a:cs typeface="+mn-cs"/>
            </a:endParaRPr>
          </a:p>
          <a:p>
            <a:pPr marL="0" indent="0" eaLnBrk="1" fontAlgn="auto" hangingPunct="1">
              <a:buFont typeface="Arial" panose="020B0604020202020204" pitchFamily="34" charset="0"/>
              <a:buNone/>
              <a:defRPr/>
            </a:pPr>
            <a:r>
              <a:rPr lang="en-US" dirty="0">
                <a:ea typeface="MS PGothic" charset="0"/>
                <a:cs typeface="+mn-cs"/>
              </a:rPr>
              <a:t>Determines directionality</a:t>
            </a:r>
          </a:p>
          <a:p>
            <a:pPr marL="0" indent="0" eaLnBrk="1" fontAlgn="auto" hangingPunct="1">
              <a:buFont typeface="Arial" panose="020B0604020202020204" pitchFamily="34" charset="0"/>
              <a:buNone/>
              <a:defRPr/>
            </a:pPr>
            <a:r>
              <a:rPr lang="en-US" dirty="0">
                <a:ea typeface="MS PGothic" charset="0"/>
                <a:cs typeface="+mn-cs"/>
              </a:rPr>
              <a:t>Offers support for or against a third variable</a:t>
            </a:r>
          </a:p>
          <a:p>
            <a:pPr marL="0" marR="0" indent="0" algn="l" defTabSz="457200" rtl="0" eaLnBrk="1" fontAlgn="auto" latinLnBrk="0" hangingPunct="1">
              <a:lnSpc>
                <a:spcPct val="100000"/>
              </a:lnSpc>
              <a:spcBef>
                <a:spcPts val="0"/>
              </a:spcBef>
              <a:spcAft>
                <a:spcPts val="0"/>
              </a:spcAft>
              <a:buClrTx/>
              <a:buSzTx/>
              <a:buFont typeface="Wingdings 2" charset="0"/>
              <a:buNone/>
              <a:tabLst/>
              <a:defRPr/>
            </a:pPr>
            <a:r>
              <a:rPr lang="en-US" sz="800" dirty="0">
                <a:latin typeface="Calibri" charset="0"/>
                <a:ea typeface="MS PGothic" charset="0"/>
              </a:rPr>
              <a:t>Manipulation also allows us to resolve the third-variable problem.  If we were to look just at the consumption and crime rates, we might believe that a relationship exists.  However, we have to take into account the possible third variable – the temperature that influences both, independent of each other.</a:t>
            </a:r>
          </a:p>
          <a:p>
            <a:pPr marL="0" indent="0" eaLnBrk="1" fontAlgn="auto" hangingPunct="1">
              <a:buFont typeface="Wingdings 2" charset="0"/>
              <a:buNone/>
              <a:defRPr/>
            </a:pPr>
            <a:endParaRPr lang="en-US" sz="100" dirty="0">
              <a:ea typeface="MS PGothic" charset="0"/>
              <a:cs typeface="+mn-cs"/>
            </a:endParaRPr>
          </a:p>
          <a:p>
            <a:r>
              <a:rPr lang="en-US" dirty="0">
                <a:latin typeface="Calibri" charset="0"/>
                <a:ea typeface="MS PGothic" charset="0"/>
              </a:rPr>
              <a:t>In order to show that the changes seen in the DV are the direct result of the manipulations to the IV, we must rule out any other possible explanation for the change – in other words, we must eliminate the possibility of a confounding variable. </a:t>
            </a:r>
          </a:p>
          <a:p>
            <a:endParaRPr lang="en-US" dirty="0">
              <a:latin typeface="Calibri" charset="0"/>
              <a:ea typeface="MS PGothic" charset="0"/>
            </a:endParaRPr>
          </a:p>
          <a:p>
            <a:r>
              <a:rPr lang="en-US" dirty="0">
                <a:latin typeface="Calibri" charset="0"/>
                <a:ea typeface="MS PGothic" charset="0"/>
              </a:rPr>
              <a:t>Illustrated in the study examining the role of humor in memory by Schmidt (1994).</a:t>
            </a:r>
          </a:p>
          <a:p>
            <a:pPr>
              <a:buFontTx/>
              <a:buChar char="•"/>
            </a:pPr>
            <a:r>
              <a:rPr lang="en-US" dirty="0">
                <a:latin typeface="Calibri" charset="0"/>
                <a:ea typeface="MS PGothic" charset="0"/>
              </a:rPr>
              <a:t>Generated pairs of humorous and </a:t>
            </a:r>
            <a:r>
              <a:rPr lang="en-US" dirty="0" err="1">
                <a:latin typeface="Calibri" charset="0"/>
                <a:ea typeface="MS PGothic" charset="0"/>
              </a:rPr>
              <a:t>nonhumorous</a:t>
            </a:r>
            <a:r>
              <a:rPr lang="en-US" dirty="0">
                <a:latin typeface="Calibri" charset="0"/>
                <a:ea typeface="MS PGothic" charset="0"/>
              </a:rPr>
              <a:t> sentences that had the same basic content</a:t>
            </a:r>
          </a:p>
          <a:p>
            <a:pPr marL="648155" lvl="1" indent="-215049">
              <a:buFontTx/>
              <a:buChar char="•"/>
            </a:pPr>
            <a:r>
              <a:rPr lang="en-US" dirty="0">
                <a:latin typeface="Calibri" charset="0"/>
                <a:ea typeface="MS PGothic" charset="0"/>
              </a:rPr>
              <a:t>Humorous: if at first you don</a:t>
            </a:r>
            <a:r>
              <a:rPr lang="ja-JP" altLang="en-US" dirty="0">
                <a:latin typeface="Calibri" charset="0"/>
                <a:ea typeface="MS PGothic" charset="0"/>
              </a:rPr>
              <a:t>’</a:t>
            </a:r>
            <a:r>
              <a:rPr lang="en-US" altLang="ja-JP" dirty="0">
                <a:latin typeface="Calibri" charset="0"/>
                <a:ea typeface="MS PGothic" charset="0"/>
              </a:rPr>
              <a:t>t succeed, you are probably not related to the boss</a:t>
            </a:r>
          </a:p>
          <a:p>
            <a:pPr marL="648155" lvl="1" indent="-215049">
              <a:buFontTx/>
              <a:buChar char="•"/>
            </a:pPr>
            <a:r>
              <a:rPr lang="en-US" dirty="0">
                <a:latin typeface="Calibri" charset="0"/>
                <a:ea typeface="MS PGothic" charset="0"/>
              </a:rPr>
              <a:t>Non-humorous: People who are related to the boss often succeed the very first time.</a:t>
            </a:r>
          </a:p>
          <a:p>
            <a:pPr>
              <a:buFontTx/>
              <a:buChar char="•"/>
            </a:pPr>
            <a:r>
              <a:rPr lang="en-US" dirty="0">
                <a:latin typeface="Calibri" charset="0"/>
                <a:ea typeface="MS PGothic" charset="0"/>
              </a:rPr>
              <a:t>Participants were then given a list of sentences followed by memory test on recall of sentences</a:t>
            </a:r>
          </a:p>
          <a:p>
            <a:pPr>
              <a:buFontTx/>
              <a:buChar char="•"/>
            </a:pPr>
            <a:r>
              <a:rPr lang="en-US" dirty="0">
                <a:latin typeface="Calibri" charset="0"/>
                <a:ea typeface="MS PGothic" charset="0"/>
              </a:rPr>
              <a:t>RESULTS: recall of more humorous sentences than non-humorous sentences</a:t>
            </a:r>
          </a:p>
          <a:p>
            <a:pPr marL="648155" lvl="1" indent="-215049">
              <a:buFontTx/>
              <a:buChar char="•"/>
            </a:pPr>
            <a:r>
              <a:rPr lang="en-US" dirty="0">
                <a:latin typeface="Calibri" charset="0"/>
                <a:ea typeface="MS PGothic" charset="0"/>
              </a:rPr>
              <a:t>Possible confound:  surprise at humor in an otherwise boring experiment may have caused memory to increase for humorous sentences</a:t>
            </a:r>
          </a:p>
          <a:p>
            <a:pPr>
              <a:buFontTx/>
              <a:buChar char="•"/>
            </a:pPr>
            <a:r>
              <a:rPr lang="en-US" dirty="0">
                <a:latin typeface="Calibri" charset="0"/>
                <a:ea typeface="MS PGothic" charset="0"/>
              </a:rPr>
              <a:t>REDO:  participants were told half sentences would be humorous, eliminating surprise</a:t>
            </a:r>
          </a:p>
          <a:p>
            <a:pPr marL="648155" lvl="1" indent="-215049">
              <a:buFontTx/>
              <a:buChar char="•"/>
            </a:pPr>
            <a:r>
              <a:rPr lang="en-US" dirty="0">
                <a:latin typeface="Calibri" charset="0"/>
                <a:ea typeface="MS PGothic" charset="0"/>
              </a:rPr>
              <a:t>RESULTS: now we can know if results are based on manipulation of IV and NOT confound</a:t>
            </a:r>
          </a:p>
          <a:p>
            <a:r>
              <a:rPr lang="en-US" dirty="0">
                <a:latin typeface="Calibri" charset="0"/>
                <a:ea typeface="MS PGothic" charset="0"/>
              </a:rPr>
              <a:t>The radio study in the text: strong relationship between the number of radios in the population and birth control practices: the higher the number of radios, the higher use of contraception (and resultant lower number of children in households).</a:t>
            </a:r>
          </a:p>
          <a:p>
            <a:endParaRPr lang="en-US" dirty="0">
              <a:latin typeface="Calibri" charset="0"/>
              <a:ea typeface="MS PGothic" charset="0"/>
            </a:endParaRPr>
          </a:p>
          <a:p>
            <a:r>
              <a:rPr lang="en-US" dirty="0">
                <a:latin typeface="Calibri" charset="0"/>
                <a:ea typeface="MS PGothic" charset="0"/>
              </a:rPr>
              <a:t>The crux of the experimental research paradigm is to isolate the variable of interest from all co-related variables and manipulate that in order to determine if there is a cause-and-effect relationships.  However, as we</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been discussing, it is very difficult to tease out one variable from the naturally co-occurring ones.</a:t>
            </a:r>
          </a:p>
          <a:p>
            <a:endParaRPr lang="en-US" dirty="0">
              <a:latin typeface="Calibri" charset="0"/>
              <a:ea typeface="MS PGothic" charset="0"/>
            </a:endParaRPr>
          </a:p>
          <a:p>
            <a:r>
              <a:rPr lang="en-US" b="1" dirty="0">
                <a:latin typeface="Calibri" charset="0"/>
                <a:ea typeface="MS PGothic" charset="0"/>
              </a:rPr>
              <a:t>Directionality</a:t>
            </a:r>
            <a:endParaRPr lang="en-US" dirty="0">
              <a:latin typeface="Calibri" charset="0"/>
              <a:ea typeface="MS PGothic" charset="0"/>
            </a:endParaRPr>
          </a:p>
          <a:p>
            <a:r>
              <a:rPr lang="en-US" dirty="0">
                <a:latin typeface="Calibri" charset="0"/>
                <a:ea typeface="MS PGothic" charset="0"/>
              </a:rPr>
              <a:t>A second problem is the directionality problem. While it is relatively simple to establish a relationship between two variables, the problem usually lies in establishing the type of relationships the two variables share.  Which one causes which?</a:t>
            </a:r>
          </a:p>
          <a:p>
            <a:endParaRPr lang="en-US" dirty="0">
              <a:latin typeface="Calibri" charset="0"/>
              <a:ea typeface="MS PGothic" charset="0"/>
            </a:endParaRPr>
          </a:p>
          <a:p>
            <a:r>
              <a:rPr lang="en-US" b="1" dirty="0">
                <a:latin typeface="Calibri" charset="0"/>
                <a:ea typeface="MS PGothic" charset="0"/>
              </a:rPr>
              <a:t>CLICK</a:t>
            </a:r>
            <a:endParaRPr lang="en-US" dirty="0">
              <a:latin typeface="Calibri" charset="0"/>
              <a:ea typeface="MS PGothic" charset="0"/>
            </a:endParaRPr>
          </a:p>
          <a:p>
            <a:r>
              <a:rPr lang="en-US" dirty="0">
                <a:latin typeface="Calibri" charset="0"/>
                <a:ea typeface="MS PGothic" charset="0"/>
              </a:rPr>
              <a:t>In order to establish a cause-and-effect relationship between two variables, we have to </a:t>
            </a:r>
            <a:r>
              <a:rPr lang="en-US" b="1" dirty="0">
                <a:latin typeface="Calibri" charset="0"/>
                <a:ea typeface="MS PGothic" charset="0"/>
              </a:rPr>
              <a:t>control nature</a:t>
            </a:r>
            <a:r>
              <a:rPr lang="en-US" dirty="0">
                <a:latin typeface="Calibri" charset="0"/>
                <a:ea typeface="MS PGothic" charset="0"/>
              </a:rPr>
              <a:t> – by creating an unnatural situation wherein variables exist in isolation from other confounding variables.  </a:t>
            </a:r>
            <a:endParaRPr lang="en-US" b="1" dirty="0">
              <a:latin typeface="Calibri" charset="0"/>
              <a:ea typeface="MS PGothic" charset="0"/>
            </a:endParaRPr>
          </a:p>
          <a:p>
            <a:endParaRPr lang="en-US" dirty="0">
              <a:latin typeface="Calibri" charset="0"/>
              <a:ea typeface="MS PGothic" charset="0"/>
            </a:endParaRPr>
          </a:p>
          <a:p>
            <a:pPr marL="0" indent="0" eaLnBrk="1" hangingPunct="1"/>
            <a:r>
              <a:rPr lang="en-US" dirty="0">
                <a:latin typeface="Arial" charset="0"/>
                <a:ea typeface="MS PGothic" charset="0"/>
              </a:rPr>
              <a:t>Causation and the third-variable problem</a:t>
            </a:r>
          </a:p>
          <a:p>
            <a:pPr lvl="1" eaLnBrk="1" hangingPunct="1">
              <a:spcAft>
                <a:spcPts val="600"/>
              </a:spcAft>
            </a:pPr>
            <a:r>
              <a:rPr lang="en-US" dirty="0">
                <a:latin typeface="Arial" charset="0"/>
                <a:ea typeface="MS PGothic" charset="0"/>
              </a:rPr>
              <a:t>The summertime murder rates/ice cream sales study</a:t>
            </a:r>
          </a:p>
          <a:p>
            <a:pPr lvl="1" eaLnBrk="1" hangingPunct="1">
              <a:spcAft>
                <a:spcPts val="600"/>
              </a:spcAft>
            </a:pPr>
            <a:r>
              <a:rPr lang="en-US" dirty="0">
                <a:latin typeface="Arial" charset="0"/>
                <a:ea typeface="MS PGothic" charset="0"/>
              </a:rPr>
              <a:t>Is there a confounding variable?</a:t>
            </a:r>
          </a:p>
          <a:p>
            <a:pPr marL="0" indent="0" eaLnBrk="1" hangingPunct="1"/>
            <a:r>
              <a:rPr lang="en-US" dirty="0">
                <a:latin typeface="Arial" charset="0"/>
                <a:ea typeface="MS PGothic" charset="0"/>
              </a:rPr>
              <a:t>Causation and the directionality problem</a:t>
            </a:r>
          </a:p>
          <a:p>
            <a:pPr lvl="1" eaLnBrk="1" hangingPunct="1">
              <a:spcAft>
                <a:spcPts val="600"/>
              </a:spcAft>
            </a:pPr>
            <a:r>
              <a:rPr lang="en-US" dirty="0">
                <a:latin typeface="Arial" charset="0"/>
                <a:ea typeface="MS PGothic" charset="0"/>
              </a:rPr>
              <a:t>Which one causes the other?</a:t>
            </a:r>
          </a:p>
          <a:p>
            <a:pPr lvl="1" algn="ctr" eaLnBrk="1" hangingPunct="1">
              <a:spcAft>
                <a:spcPts val="600"/>
              </a:spcAft>
              <a:buFont typeface="Wingdings" charset="0"/>
              <a:buNone/>
            </a:pPr>
            <a:r>
              <a:rPr lang="en-US" i="1" dirty="0">
                <a:latin typeface="Arial" charset="0"/>
                <a:ea typeface="MS PGothic" charset="0"/>
              </a:rPr>
              <a:t>Self-esteem and grades have a high positive correlation. How might these concepts contradict a causal claim that higher self-esteem results in better test grades?</a:t>
            </a:r>
          </a:p>
          <a:p>
            <a:pPr marL="0" indent="0" eaLnBrk="1" hangingPunct="1"/>
            <a:r>
              <a:rPr lang="en-US" dirty="0">
                <a:latin typeface="Arial" charset="0"/>
                <a:ea typeface="MS PGothic" charset="0"/>
              </a:rPr>
              <a:t>Controlling Nature</a:t>
            </a:r>
          </a:p>
          <a:p>
            <a:pPr lvl="1" eaLnBrk="1" hangingPunct="1">
              <a:spcAft>
                <a:spcPts val="600"/>
              </a:spcAft>
            </a:pPr>
            <a:r>
              <a:rPr lang="en-US" dirty="0">
                <a:latin typeface="Arial" charset="0"/>
                <a:ea typeface="MS PGothic" charset="0"/>
              </a:rPr>
              <a:t>Create an unnatural situation where variables exist in isolation</a:t>
            </a:r>
          </a:p>
          <a:p>
            <a:endParaRPr lang="en-US"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F702785C-CF80-0D4C-B81D-7CD5A324781F}" type="slidenum">
              <a:rPr lang="en-US" smtClean="0"/>
              <a:pPr>
                <a:defRPr/>
              </a:pPr>
              <a:t>15</a:t>
            </a:fld>
            <a:endParaRPr lang="en-US"/>
          </a:p>
        </p:txBody>
      </p:sp>
    </p:spTree>
    <p:extLst>
      <p:ext uri="{BB962C8B-B14F-4D97-AF65-F5344CB8AC3E}">
        <p14:creationId xmlns:p14="http://schemas.microsoft.com/office/powerpoint/2010/main" val="535157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16</a:t>
            </a:fld>
            <a:endParaRPr lang="en-US" dirty="0"/>
          </a:p>
        </p:txBody>
      </p:sp>
    </p:spTree>
    <p:extLst>
      <p:ext uri="{BB962C8B-B14F-4D97-AF65-F5344CB8AC3E}">
        <p14:creationId xmlns:p14="http://schemas.microsoft.com/office/powerpoint/2010/main" val="1469219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75562CD-B06F-7D4B-8E21-44E7BA2F1E4F}" type="slidenum">
              <a:rPr lang="en-US"/>
              <a:pPr/>
              <a:t>17</a:t>
            </a:fld>
            <a:endParaRPr lang="en-US"/>
          </a:p>
        </p:txBody>
      </p:sp>
      <p:sp>
        <p:nvSpPr>
          <p:cNvPr id="117763" name="Rectangle 1026"/>
          <p:cNvSpPr>
            <a:spLocks noGrp="1" noRot="1" noChangeAspect="1" noChangeArrowheads="1" noTextEdit="1"/>
          </p:cNvSpPr>
          <p:nvPr>
            <p:ph type="sldImg"/>
          </p:nvPr>
        </p:nvSpPr>
        <p:spPr>
          <a:xfrm>
            <a:off x="1143000" y="685800"/>
            <a:ext cx="4572000" cy="3429000"/>
          </a:xfrm>
          <a:ln/>
        </p:spPr>
      </p:sp>
      <p:sp>
        <p:nvSpPr>
          <p:cNvPr id="117764" name="Rectangle 1027"/>
          <p:cNvSpPr>
            <a:spLocks noGrp="1" noChangeArrowheads="1"/>
          </p:cNvSpPr>
          <p:nvPr>
            <p:ph type="body" idx="1"/>
          </p:nvPr>
        </p:nvSpPr>
        <p:spPr>
          <a:noFill/>
          <a:ln/>
        </p:spPr>
        <p:txBody>
          <a:bodyPr/>
          <a:lstStyle/>
          <a:p>
            <a:pPr marL="0" indent="0" eaLnBrk="1" fontAlgn="auto" hangingPunct="1">
              <a:spcBef>
                <a:spcPts val="600"/>
              </a:spcBef>
              <a:buFont typeface="Arial" panose="020B0604020202020204" pitchFamily="34" charset="0"/>
              <a:buNone/>
              <a:defRPr/>
            </a:pPr>
            <a:r>
              <a:rPr lang="en-US" sz="800" kern="1200" dirty="0">
                <a:solidFill>
                  <a:schemeClr val="tx1"/>
                </a:solidFill>
                <a:latin typeface="+mn-lt"/>
                <a:ea typeface="MS PGothic" panose="020B0600070205080204" pitchFamily="34" charset="-128"/>
                <a:cs typeface="MS PGothic" charset="0"/>
              </a:rPr>
              <a:t>Inferences of cause and effect require three elements:</a:t>
            </a:r>
          </a:p>
          <a:p>
            <a:pPr marL="0" indent="0" eaLnBrk="1" fontAlgn="auto" hangingPunct="1">
              <a:spcBef>
                <a:spcPts val="600"/>
              </a:spcBef>
              <a:buFont typeface="Arial" panose="020B0604020202020204" pitchFamily="34" charset="0"/>
              <a:buNone/>
              <a:defRPr/>
            </a:pPr>
            <a:endParaRPr lang="en-US" sz="800" kern="1200" dirty="0">
              <a:solidFill>
                <a:schemeClr val="tx1"/>
              </a:solidFill>
              <a:latin typeface="+mn-lt"/>
              <a:ea typeface="MS PGothic" panose="020B0600070205080204" pitchFamily="34" charset="-128"/>
              <a:cs typeface="MS PGothic" charset="0"/>
            </a:endParaRPr>
          </a:p>
          <a:p>
            <a:pPr marL="1082675" indent="-514350" eaLnBrk="1" fontAlgn="auto" hangingPunct="1">
              <a:lnSpc>
                <a:spcPct val="130000"/>
              </a:lnSpc>
              <a:spcBef>
                <a:spcPts val="600"/>
              </a:spcBef>
              <a:buClr>
                <a:schemeClr val="tx2"/>
              </a:buClr>
              <a:buFont typeface="+mj-lt"/>
              <a:buAutoNum type="arabicPeriod"/>
              <a:defRPr/>
            </a:pPr>
            <a:r>
              <a:rPr lang="en-US" sz="800" kern="1200" dirty="0">
                <a:solidFill>
                  <a:schemeClr val="tx1"/>
                </a:solidFill>
                <a:latin typeface="+mn-lt"/>
                <a:ea typeface="MS PGothic" panose="020B0600070205080204" pitchFamily="34" charset="-128"/>
                <a:cs typeface="MS PGothic" charset="0"/>
              </a:rPr>
              <a:t>Temporal precedence</a:t>
            </a:r>
          </a:p>
          <a:p>
            <a:pPr marL="1082675" indent="-514350" eaLnBrk="1" fontAlgn="auto" hangingPunct="1">
              <a:lnSpc>
                <a:spcPct val="130000"/>
              </a:lnSpc>
              <a:spcBef>
                <a:spcPts val="600"/>
              </a:spcBef>
              <a:buClr>
                <a:schemeClr val="tx2"/>
              </a:buClr>
              <a:buFont typeface="+mj-lt"/>
              <a:buAutoNum type="arabicPeriod"/>
              <a:defRPr/>
            </a:pPr>
            <a:endParaRPr lang="en-US" sz="800" kern="1200" dirty="0">
              <a:solidFill>
                <a:schemeClr val="tx1"/>
              </a:solidFill>
              <a:latin typeface="+mn-lt"/>
              <a:ea typeface="MS PGothic" panose="020B0600070205080204" pitchFamily="34" charset="-128"/>
              <a:cs typeface="MS PGothic" charset="0"/>
            </a:endParaRPr>
          </a:p>
          <a:p>
            <a:pPr marL="1082675" indent="-514350" eaLnBrk="1" fontAlgn="auto" hangingPunct="1">
              <a:lnSpc>
                <a:spcPct val="130000"/>
              </a:lnSpc>
              <a:spcBef>
                <a:spcPts val="600"/>
              </a:spcBef>
              <a:buClr>
                <a:schemeClr val="tx2"/>
              </a:buClr>
              <a:buFont typeface="+mj-lt"/>
              <a:buAutoNum type="arabicPeriod"/>
              <a:defRPr/>
            </a:pPr>
            <a:r>
              <a:rPr lang="en-US" sz="800" kern="1200" dirty="0" err="1">
                <a:solidFill>
                  <a:schemeClr val="tx1"/>
                </a:solidFill>
                <a:latin typeface="+mn-lt"/>
                <a:ea typeface="MS PGothic" panose="020B0600070205080204" pitchFamily="34" charset="-128"/>
                <a:cs typeface="MS PGothic" charset="0"/>
              </a:rPr>
              <a:t>Covariation</a:t>
            </a:r>
            <a:r>
              <a:rPr lang="en-US" sz="800" kern="1200" dirty="0">
                <a:solidFill>
                  <a:schemeClr val="tx1"/>
                </a:solidFill>
                <a:latin typeface="+mn-lt"/>
                <a:ea typeface="MS PGothic" panose="020B0600070205080204" pitchFamily="34" charset="-128"/>
                <a:cs typeface="MS PGothic" charset="0"/>
              </a:rPr>
              <a:t> between the two variables</a:t>
            </a:r>
          </a:p>
          <a:p>
            <a:pPr marL="568325" indent="0" eaLnBrk="1" fontAlgn="auto" hangingPunct="1">
              <a:lnSpc>
                <a:spcPct val="130000"/>
              </a:lnSpc>
              <a:spcBef>
                <a:spcPts val="600"/>
              </a:spcBef>
              <a:buClr>
                <a:schemeClr val="tx2"/>
              </a:buClr>
              <a:buFont typeface="Arial" panose="020B0604020202020204" pitchFamily="34" charset="0"/>
              <a:buNone/>
              <a:defRPr/>
            </a:pPr>
            <a:endParaRPr lang="en-US" sz="800" kern="1200" dirty="0">
              <a:solidFill>
                <a:schemeClr val="tx1"/>
              </a:solidFill>
              <a:latin typeface="+mn-lt"/>
              <a:ea typeface="MS PGothic" panose="020B0600070205080204" pitchFamily="34" charset="-128"/>
              <a:cs typeface="MS PGothic" charset="0"/>
            </a:endParaRPr>
          </a:p>
          <a:p>
            <a:pPr marL="1082675" indent="-514350" eaLnBrk="1" fontAlgn="auto" hangingPunct="1">
              <a:lnSpc>
                <a:spcPct val="130000"/>
              </a:lnSpc>
              <a:spcBef>
                <a:spcPts val="600"/>
              </a:spcBef>
              <a:buClr>
                <a:schemeClr val="tx2"/>
              </a:buClr>
              <a:buFont typeface="+mj-lt"/>
              <a:buAutoNum type="arabicPeriod"/>
              <a:defRPr/>
            </a:pPr>
            <a:r>
              <a:rPr lang="en-US" sz="800" kern="1200" dirty="0">
                <a:solidFill>
                  <a:schemeClr val="tx1"/>
                </a:solidFill>
                <a:latin typeface="+mn-lt"/>
                <a:ea typeface="MS PGothic" panose="020B0600070205080204" pitchFamily="34" charset="-128"/>
                <a:cs typeface="MS PGothic" charset="0"/>
              </a:rPr>
              <a:t>Need to eliminate plausible alternative explanations</a:t>
            </a:r>
          </a:p>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369762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2B139DA9-EF61-504E-A683-6DB6DC870211}" type="slidenum">
              <a:rPr lang="en-US"/>
              <a:pPr/>
              <a:t>18</a:t>
            </a:fld>
            <a:endParaRPr lang="en-US"/>
          </a:p>
        </p:txBody>
      </p:sp>
      <p:sp>
        <p:nvSpPr>
          <p:cNvPr id="115715" name="Rectangle 1026"/>
          <p:cNvSpPr>
            <a:spLocks noGrp="1" noRot="1" noChangeAspect="1" noChangeArrowheads="1" noTextEdit="1"/>
          </p:cNvSpPr>
          <p:nvPr>
            <p:ph type="sldImg"/>
          </p:nvPr>
        </p:nvSpPr>
        <p:spPr>
          <a:xfrm>
            <a:off x="1143000" y="685800"/>
            <a:ext cx="4572000" cy="3429000"/>
          </a:xfrm>
          <a:ln/>
        </p:spPr>
      </p:sp>
      <p:sp>
        <p:nvSpPr>
          <p:cNvPr id="115716" name="Rectangle 1027"/>
          <p:cNvSpPr>
            <a:spLocks noGrp="1" noChangeArrowheads="1"/>
          </p:cNvSpPr>
          <p:nvPr>
            <p:ph type="body" idx="1"/>
          </p:nvPr>
        </p:nvSpPr>
        <p:spPr>
          <a:noFill/>
          <a:ln/>
        </p:spPr>
        <p:txBody>
          <a:bodyPr/>
          <a:lstStyle/>
          <a:p>
            <a:pPr marL="0" indent="0" eaLnBrk="1" hangingPunct="1">
              <a:lnSpc>
                <a:spcPct val="90000"/>
              </a:lnSpc>
              <a:spcBef>
                <a:spcPts val="600"/>
              </a:spcBef>
            </a:pPr>
            <a:endParaRPr lang="en-US" dirty="0">
              <a:solidFill>
                <a:srgbClr val="C32D2E"/>
              </a:solidFill>
              <a:latin typeface="Arial" charset="0"/>
              <a:ea typeface="MS PGothic" charset="0"/>
            </a:endParaRPr>
          </a:p>
          <a:p>
            <a:pPr marL="0" indent="0" eaLnBrk="1" hangingPunct="1">
              <a:lnSpc>
                <a:spcPct val="90000"/>
              </a:lnSpc>
              <a:spcBef>
                <a:spcPts val="600"/>
              </a:spcBef>
            </a:pPr>
            <a:r>
              <a:rPr lang="en-US" dirty="0">
                <a:solidFill>
                  <a:srgbClr val="C32D2E"/>
                </a:solidFill>
                <a:latin typeface="Arial" charset="0"/>
                <a:ea typeface="MS PGothic" charset="0"/>
              </a:rPr>
              <a:t>Independent Variables: </a:t>
            </a:r>
            <a:r>
              <a:rPr lang="en-US" dirty="0">
                <a:latin typeface="Arial" charset="0"/>
                <a:ea typeface="MS PGothic" charset="0"/>
              </a:rPr>
              <a:t>The variables that are considered to be the “cause”</a:t>
            </a:r>
          </a:p>
          <a:p>
            <a:pPr lvl="1" eaLnBrk="1" hangingPunct="1">
              <a:lnSpc>
                <a:spcPct val="90000"/>
              </a:lnSpc>
              <a:spcBef>
                <a:spcPts val="600"/>
              </a:spcBef>
              <a:spcAft>
                <a:spcPts val="600"/>
              </a:spcAft>
            </a:pPr>
            <a:r>
              <a:rPr lang="en-US" dirty="0">
                <a:latin typeface="Arial" charset="0"/>
                <a:ea typeface="MS PGothic" charset="0"/>
              </a:rPr>
              <a:t>Usually manipulated by the researcher</a:t>
            </a:r>
          </a:p>
          <a:p>
            <a:pPr lvl="1" eaLnBrk="1" hangingPunct="1">
              <a:lnSpc>
                <a:spcPct val="90000"/>
              </a:lnSpc>
              <a:spcBef>
                <a:spcPts val="600"/>
              </a:spcBef>
              <a:spcAft>
                <a:spcPts val="600"/>
              </a:spcAft>
            </a:pPr>
            <a:endParaRPr lang="en-US" dirty="0">
              <a:latin typeface="Arial" charset="0"/>
              <a:ea typeface="MS PGothic" charset="0"/>
            </a:endParaRPr>
          </a:p>
          <a:p>
            <a:pPr marL="0" indent="0" eaLnBrk="1" hangingPunct="1">
              <a:lnSpc>
                <a:spcPct val="90000"/>
              </a:lnSpc>
              <a:spcBef>
                <a:spcPts val="600"/>
              </a:spcBef>
            </a:pPr>
            <a:r>
              <a:rPr lang="en-US" dirty="0">
                <a:solidFill>
                  <a:srgbClr val="C32D2E"/>
                </a:solidFill>
                <a:latin typeface="Arial" charset="0"/>
                <a:ea typeface="MS PGothic" charset="0"/>
              </a:rPr>
              <a:t>Dependent Variables:</a:t>
            </a:r>
            <a:r>
              <a:rPr lang="en-US" dirty="0">
                <a:latin typeface="Arial" charset="0"/>
                <a:ea typeface="MS PGothic" charset="0"/>
              </a:rPr>
              <a:t> The variables that are considered to be the “effect”</a:t>
            </a:r>
          </a:p>
          <a:p>
            <a:pPr lvl="1" eaLnBrk="1" hangingPunct="1">
              <a:lnSpc>
                <a:spcPct val="90000"/>
              </a:lnSpc>
              <a:spcBef>
                <a:spcPts val="600"/>
              </a:spcBef>
              <a:spcAft>
                <a:spcPts val="600"/>
              </a:spcAft>
            </a:pPr>
            <a:r>
              <a:rPr lang="en-US" dirty="0">
                <a:latin typeface="Arial" charset="0"/>
                <a:ea typeface="MS PGothic" charset="0"/>
              </a:rPr>
              <a:t>Changes in these variables are </a:t>
            </a:r>
            <a:r>
              <a:rPr lang="en-US" b="1" dirty="0">
                <a:latin typeface="Arial" charset="0"/>
                <a:ea typeface="MS PGothic" charset="0"/>
              </a:rPr>
              <a:t>dependent </a:t>
            </a:r>
            <a:r>
              <a:rPr lang="en-US" dirty="0">
                <a:latin typeface="Arial" charset="0"/>
                <a:ea typeface="MS PGothic" charset="0"/>
              </a:rPr>
              <a:t> on changes in the independent variable</a:t>
            </a:r>
          </a:p>
          <a:p>
            <a:pPr lvl="1" eaLnBrk="1" hangingPunct="1">
              <a:lnSpc>
                <a:spcPct val="90000"/>
              </a:lnSpc>
              <a:spcBef>
                <a:spcPts val="600"/>
              </a:spcBef>
              <a:spcAft>
                <a:spcPts val="600"/>
              </a:spcAft>
            </a:pPr>
            <a:r>
              <a:rPr lang="en-US" dirty="0">
                <a:latin typeface="Arial" charset="0"/>
                <a:ea typeface="MS PGothic" charset="0"/>
              </a:rPr>
              <a:t>This is the </a:t>
            </a:r>
            <a:r>
              <a:rPr lang="en-US" b="1" dirty="0">
                <a:latin typeface="Arial" charset="0"/>
                <a:ea typeface="MS PGothic" charset="0"/>
              </a:rPr>
              <a:t>response variable</a:t>
            </a:r>
            <a:r>
              <a:rPr lang="en-US" dirty="0">
                <a:latin typeface="Arial" charset="0"/>
                <a:ea typeface="MS PGothic" charset="0"/>
              </a:rPr>
              <a:t> measured by the researcher </a:t>
            </a:r>
          </a:p>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7790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19</a:t>
            </a:fld>
            <a:endParaRPr lang="en-US" dirty="0"/>
          </a:p>
        </p:txBody>
      </p:sp>
    </p:spTree>
    <p:extLst>
      <p:ext uri="{BB962C8B-B14F-4D97-AF65-F5344CB8AC3E}">
        <p14:creationId xmlns:p14="http://schemas.microsoft.com/office/powerpoint/2010/main" val="85798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Drug</a:t>
            </a:r>
            <a:r>
              <a:rPr lang="en-US" baseline="0" dirty="0"/>
              <a:t> trials tend to be between subjects designs. WHY? Experimental vs. Control or Baseline group. Placebo effects</a:t>
            </a:r>
            <a:r>
              <a:rPr lang="is-IS" baseline="0" dirty="0"/>
              <a:t>…</a:t>
            </a:r>
            <a:endParaRPr lang="en-US" dirty="0"/>
          </a:p>
        </p:txBody>
      </p:sp>
      <p:sp>
        <p:nvSpPr>
          <p:cNvPr id="4" name="Slide Number Placeholder 3"/>
          <p:cNvSpPr>
            <a:spLocks noGrp="1"/>
          </p:cNvSpPr>
          <p:nvPr>
            <p:ph type="sldNum" sz="quarter" idx="10"/>
          </p:nvPr>
        </p:nvSpPr>
        <p:spPr/>
        <p:txBody>
          <a:bodyPr/>
          <a:lstStyle/>
          <a:p>
            <a:fld id="{17E868EE-4687-7441-B21B-F2B5E141A71E}" type="slidenum">
              <a:rPr lang="en-US" smtClean="0"/>
              <a:pPr/>
              <a:t>20</a:t>
            </a:fld>
            <a:endParaRPr lang="en-US" dirty="0"/>
          </a:p>
        </p:txBody>
      </p:sp>
    </p:spTree>
    <p:extLst>
      <p:ext uri="{BB962C8B-B14F-4D97-AF65-F5344CB8AC3E}">
        <p14:creationId xmlns:p14="http://schemas.microsoft.com/office/powerpoint/2010/main" val="626664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NOTE THAT WE ARE TALKING ABOUT BETWEEN-SUBJECTS EXPERIMENTAL DESIGN – THERE ARE OTHER TYPES OF BETWEEN-SUBJECTS DESIGN (NON-EXPERIMENTAL, QUASI-EXPERIMENTAL).</a:t>
            </a:r>
          </a:p>
          <a:p>
            <a:endParaRPr lang="en-US">
              <a:latin typeface="Calibri" charset="0"/>
              <a:ea typeface="MS PGothic" charset="0"/>
            </a:endParaRPr>
          </a:p>
          <a:p>
            <a:r>
              <a:rPr lang="en-US">
                <a:latin typeface="Calibri" charset="0"/>
                <a:ea typeface="MS PGothic" charset="0"/>
              </a:rPr>
              <a:t>The defining characteristic of the between-subjects experimental design is that we are comparing scores of different groups of individuals.  </a:t>
            </a:r>
          </a:p>
          <a:p>
            <a:endParaRPr lang="en-US">
              <a:latin typeface="Calibri" charset="0"/>
              <a:ea typeface="MS PGothic" charset="0"/>
            </a:endParaRPr>
          </a:p>
          <a:p>
            <a:r>
              <a:rPr lang="en-US">
                <a:latin typeface="Calibri" charset="0"/>
                <a:ea typeface="MS PGothic" charset="0"/>
              </a:rPr>
              <a:t>The steps to the research in a between-subject design is:</a:t>
            </a:r>
          </a:p>
          <a:p>
            <a:endParaRPr lang="en-US">
              <a:latin typeface="Calibri" charset="0"/>
              <a:ea typeface="MS PGothic" charset="0"/>
            </a:endParaRPr>
          </a:p>
          <a:p>
            <a:pPr>
              <a:buFont typeface="Calibri" charset="0"/>
              <a:buAutoNum type="arabicPeriod"/>
            </a:pPr>
            <a:r>
              <a:rPr lang="en-US">
                <a:latin typeface="Calibri" charset="0"/>
                <a:ea typeface="MS PGothic" charset="0"/>
              </a:rPr>
              <a:t>We manipulate the IV to create different treatment conditions</a:t>
            </a:r>
          </a:p>
          <a:p>
            <a:pPr>
              <a:buFont typeface="Calibri" charset="0"/>
              <a:buAutoNum type="arabicPeriod"/>
            </a:pPr>
            <a:r>
              <a:rPr lang="en-US">
                <a:latin typeface="Calibri" charset="0"/>
                <a:ea typeface="MS PGothic" charset="0"/>
              </a:rPr>
              <a:t>Participants are assigned to only one of (in this case) three conditions</a:t>
            </a:r>
          </a:p>
          <a:p>
            <a:pPr>
              <a:buFont typeface="Calibri" charset="0"/>
              <a:buAutoNum type="arabicPeriod"/>
            </a:pPr>
            <a:r>
              <a:rPr lang="en-US">
                <a:latin typeface="Calibri" charset="0"/>
                <a:ea typeface="MS PGothic" charset="0"/>
              </a:rPr>
              <a:t>We then measure the DV for each individual within these groups</a:t>
            </a:r>
          </a:p>
          <a:p>
            <a:pPr>
              <a:buFont typeface="Calibri" charset="0"/>
              <a:buAutoNum type="arabicPeriod"/>
            </a:pPr>
            <a:r>
              <a:rPr lang="en-US">
                <a:latin typeface="Calibri" charset="0"/>
                <a:ea typeface="MS PGothic" charset="0"/>
              </a:rPr>
              <a:t>We compare the scores to see if there are any differences between groups</a:t>
            </a:r>
          </a:p>
          <a:p>
            <a:endParaRPr lang="en-US">
              <a:latin typeface="Calibri" charset="0"/>
              <a:ea typeface="MS PGothic" charset="0"/>
            </a:endParaRPr>
          </a:p>
          <a:p>
            <a:r>
              <a:rPr lang="en-US">
                <a:latin typeface="Calibri" charset="0"/>
                <a:ea typeface="MS PGothic" charset="0"/>
              </a:rPr>
              <a:t>Another characteristic of the between-subjects experimental design is that it allows for only </a:t>
            </a:r>
            <a:r>
              <a:rPr lang="en-US" b="1">
                <a:latin typeface="Calibri" charset="0"/>
                <a:ea typeface="MS PGothic" charset="0"/>
              </a:rPr>
              <a:t>one</a:t>
            </a:r>
            <a:r>
              <a:rPr lang="en-US">
                <a:latin typeface="Calibri" charset="0"/>
                <a:ea typeface="MS PGothic" charset="0"/>
              </a:rPr>
              <a:t> score for each participant.</a:t>
            </a:r>
          </a:p>
          <a:p>
            <a:pPr>
              <a:buFontTx/>
              <a:buChar char="•"/>
            </a:pPr>
            <a:r>
              <a:rPr lang="en-US">
                <a:latin typeface="Calibri" charset="0"/>
                <a:ea typeface="MS PGothic" charset="0"/>
              </a:rPr>
              <a:t>Each participant is exposed to only one level of the IV</a:t>
            </a:r>
          </a:p>
          <a:p>
            <a:pPr>
              <a:buFontTx/>
              <a:buChar char="•"/>
            </a:pPr>
            <a:r>
              <a:rPr lang="en-US">
                <a:latin typeface="Calibri" charset="0"/>
                <a:ea typeface="MS PGothic" charset="0"/>
              </a:rPr>
              <a:t>If there are 30 scores in treatment 1, 30 in treatment 2 and 30 in treatment 3, we know there were 30 participants in each treatment condition</a:t>
            </a:r>
          </a:p>
          <a:p>
            <a:endParaRPr lang="en-US">
              <a:latin typeface="Calibri" charset="0"/>
              <a:ea typeface="MS PGothic" charset="0"/>
            </a:endParaRPr>
          </a:p>
          <a:p>
            <a:endParaRPr lang="en-US">
              <a:latin typeface="Calibri" charset="0"/>
              <a:ea typeface="MS PGothic" charset="0"/>
            </a:endParaRPr>
          </a:p>
          <a:p>
            <a:endParaRPr lang="en-US">
              <a:latin typeface="Calibri" charset="0"/>
              <a:ea typeface="MS PGothic" charset="0"/>
            </a:endParaRPr>
          </a:p>
        </p:txBody>
      </p:sp>
      <p:sp>
        <p:nvSpPr>
          <p:cNvPr id="931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35A4D793-ED54-6345-B5E1-FED82054D5E5}" type="slidenum">
              <a:rPr lang="en-US"/>
              <a:pPr/>
              <a:t>21</a:t>
            </a:fld>
            <a:endParaRPr lang="en-US"/>
          </a:p>
        </p:txBody>
      </p:sp>
    </p:spTree>
    <p:extLst>
      <p:ext uri="{BB962C8B-B14F-4D97-AF65-F5344CB8AC3E}">
        <p14:creationId xmlns:p14="http://schemas.microsoft.com/office/powerpoint/2010/main" val="131254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231" name="Google Shape;1231;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28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NOTE THAT WE ARE TALKING ABOUT BETWEEN-SUBJECTS EXPERIMENTAL DESIGN – THERE ARE OTHER TYPES OF BETWEEN-SUBJECTS DESIGN (NON-EXPERIMENTAL, QUASI-EXPERIMENTAL).</a:t>
            </a:r>
          </a:p>
          <a:p>
            <a:endParaRPr lang="en-US">
              <a:latin typeface="Calibri" charset="0"/>
              <a:ea typeface="MS PGothic" charset="0"/>
            </a:endParaRPr>
          </a:p>
          <a:p>
            <a:r>
              <a:rPr lang="en-US">
                <a:latin typeface="Calibri" charset="0"/>
                <a:ea typeface="MS PGothic" charset="0"/>
              </a:rPr>
              <a:t>The defining characteristic of the between-subjects experimental design is that we are comparing scores of different groups of individuals.  </a:t>
            </a:r>
          </a:p>
          <a:p>
            <a:endParaRPr lang="en-US">
              <a:latin typeface="Calibri" charset="0"/>
              <a:ea typeface="MS PGothic" charset="0"/>
            </a:endParaRPr>
          </a:p>
          <a:p>
            <a:r>
              <a:rPr lang="en-US">
                <a:latin typeface="Calibri" charset="0"/>
                <a:ea typeface="MS PGothic" charset="0"/>
              </a:rPr>
              <a:t>The steps to the research in a between-subject design is:</a:t>
            </a:r>
          </a:p>
          <a:p>
            <a:endParaRPr lang="en-US">
              <a:latin typeface="Calibri" charset="0"/>
              <a:ea typeface="MS PGothic" charset="0"/>
            </a:endParaRPr>
          </a:p>
          <a:p>
            <a:pPr>
              <a:buFont typeface="Calibri" charset="0"/>
              <a:buAutoNum type="arabicPeriod"/>
            </a:pPr>
            <a:r>
              <a:rPr lang="en-US">
                <a:latin typeface="Calibri" charset="0"/>
                <a:ea typeface="MS PGothic" charset="0"/>
              </a:rPr>
              <a:t>We manipulate the IV to create different treatment conditions</a:t>
            </a:r>
          </a:p>
          <a:p>
            <a:pPr>
              <a:buFont typeface="Calibri" charset="0"/>
              <a:buAutoNum type="arabicPeriod"/>
            </a:pPr>
            <a:r>
              <a:rPr lang="en-US">
                <a:latin typeface="Calibri" charset="0"/>
                <a:ea typeface="MS PGothic" charset="0"/>
              </a:rPr>
              <a:t>Participants are assigned to only one of (in this case) three conditions</a:t>
            </a:r>
          </a:p>
          <a:p>
            <a:pPr>
              <a:buFont typeface="Calibri" charset="0"/>
              <a:buAutoNum type="arabicPeriod"/>
            </a:pPr>
            <a:r>
              <a:rPr lang="en-US">
                <a:latin typeface="Calibri" charset="0"/>
                <a:ea typeface="MS PGothic" charset="0"/>
              </a:rPr>
              <a:t>We then measure the DV for each individual within these groups</a:t>
            </a:r>
          </a:p>
          <a:p>
            <a:pPr>
              <a:buFont typeface="Calibri" charset="0"/>
              <a:buAutoNum type="arabicPeriod"/>
            </a:pPr>
            <a:r>
              <a:rPr lang="en-US">
                <a:latin typeface="Calibri" charset="0"/>
                <a:ea typeface="MS PGothic" charset="0"/>
              </a:rPr>
              <a:t>We compare the scores to see if there are any differences between groups</a:t>
            </a:r>
          </a:p>
          <a:p>
            <a:endParaRPr lang="en-US">
              <a:latin typeface="Calibri" charset="0"/>
              <a:ea typeface="MS PGothic" charset="0"/>
            </a:endParaRPr>
          </a:p>
          <a:p>
            <a:r>
              <a:rPr lang="en-US">
                <a:latin typeface="Calibri" charset="0"/>
                <a:ea typeface="MS PGothic" charset="0"/>
              </a:rPr>
              <a:t>Another characteristic of the between-subjects experimental design is that it allows for only </a:t>
            </a:r>
            <a:r>
              <a:rPr lang="en-US" b="1">
                <a:latin typeface="Calibri" charset="0"/>
                <a:ea typeface="MS PGothic" charset="0"/>
              </a:rPr>
              <a:t>one</a:t>
            </a:r>
            <a:r>
              <a:rPr lang="en-US">
                <a:latin typeface="Calibri" charset="0"/>
                <a:ea typeface="MS PGothic" charset="0"/>
              </a:rPr>
              <a:t> score for each participant.</a:t>
            </a:r>
          </a:p>
          <a:p>
            <a:pPr>
              <a:buFontTx/>
              <a:buChar char="•"/>
            </a:pPr>
            <a:r>
              <a:rPr lang="en-US">
                <a:latin typeface="Calibri" charset="0"/>
                <a:ea typeface="MS PGothic" charset="0"/>
              </a:rPr>
              <a:t>Each participant is exposed to only one level of the IV</a:t>
            </a:r>
          </a:p>
          <a:p>
            <a:pPr>
              <a:buFontTx/>
              <a:buChar char="•"/>
            </a:pPr>
            <a:r>
              <a:rPr lang="en-US">
                <a:latin typeface="Calibri" charset="0"/>
                <a:ea typeface="MS PGothic" charset="0"/>
              </a:rPr>
              <a:t>If there are 30 scores in treatment 1, 30 in treatment 2 and 30 in treatment 3, we know there were 30 participants in each treatment condition</a:t>
            </a:r>
          </a:p>
          <a:p>
            <a:endParaRPr lang="en-US">
              <a:latin typeface="Calibri" charset="0"/>
              <a:ea typeface="MS PGothic" charset="0"/>
            </a:endParaRPr>
          </a:p>
          <a:p>
            <a:endParaRPr lang="en-US">
              <a:latin typeface="Calibri" charset="0"/>
              <a:ea typeface="MS PGothic" charset="0"/>
            </a:endParaRPr>
          </a:p>
          <a:p>
            <a:endParaRPr lang="en-US">
              <a:latin typeface="Calibri" charset="0"/>
              <a:ea typeface="MS PGothic" charset="0"/>
            </a:endParaRPr>
          </a:p>
        </p:txBody>
      </p:sp>
      <p:sp>
        <p:nvSpPr>
          <p:cNvPr id="931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35A4D793-ED54-6345-B5E1-FED82054D5E5}" type="slidenum">
              <a:rPr lang="en-US"/>
              <a:pPr/>
              <a:t>22</a:t>
            </a:fld>
            <a:endParaRPr lang="en-US"/>
          </a:p>
        </p:txBody>
      </p:sp>
    </p:spTree>
    <p:extLst>
      <p:ext uri="{BB962C8B-B14F-4D97-AF65-F5344CB8AC3E}">
        <p14:creationId xmlns:p14="http://schemas.microsoft.com/office/powerpoint/2010/main" val="1136939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420D3B3-619B-48C3-8E3B-FE67D6D3BE73}" type="slidenum">
              <a:rPr lang="en-US" smtClean="0"/>
              <a:pPr>
                <a:defRPr/>
              </a:pPr>
              <a:t>26</a:t>
            </a:fld>
            <a:endParaRPr lang="en-US"/>
          </a:p>
        </p:txBody>
      </p:sp>
    </p:spTree>
    <p:extLst>
      <p:ext uri="{BB962C8B-B14F-4D97-AF65-F5344CB8AC3E}">
        <p14:creationId xmlns:p14="http://schemas.microsoft.com/office/powerpoint/2010/main" val="281025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70000"/>
              </a:lnSpc>
            </a:pPr>
            <a:r>
              <a:rPr lang="en-US" sz="900" b="1" dirty="0">
                <a:latin typeface="Calibri" charset="0"/>
                <a:ea typeface="MS PGothic" charset="0"/>
              </a:rPr>
              <a:t>Mention ORDER EFFECTS</a:t>
            </a:r>
          </a:p>
          <a:p>
            <a:pPr>
              <a:lnSpc>
                <a:spcPct val="70000"/>
              </a:lnSpc>
            </a:pPr>
            <a:endParaRPr lang="en-US" sz="900" b="1" dirty="0">
              <a:latin typeface="Calibri" charset="0"/>
              <a:ea typeface="MS PGothic" charset="0"/>
            </a:endParaRPr>
          </a:p>
          <a:p>
            <a:pPr>
              <a:lnSpc>
                <a:spcPct val="70000"/>
              </a:lnSpc>
            </a:pPr>
            <a:r>
              <a:rPr lang="en-US" sz="900" b="1" dirty="0">
                <a:latin typeface="Calibri" charset="0"/>
                <a:ea typeface="MS PGothic" charset="0"/>
              </a:rPr>
              <a:t>Advantages</a:t>
            </a:r>
          </a:p>
          <a:p>
            <a:pPr>
              <a:lnSpc>
                <a:spcPct val="70000"/>
              </a:lnSpc>
            </a:pPr>
            <a:r>
              <a:rPr lang="en-US" sz="900" dirty="0">
                <a:latin typeface="Calibri" charset="0"/>
                <a:ea typeface="MS PGothic" charset="0"/>
              </a:rPr>
              <a:t>So we already talked about the advantage of independent scores: we can rest assured that the scores we obtain from each individual </a:t>
            </a:r>
            <a:r>
              <a:rPr lang="en-US" sz="900" dirty="0" err="1">
                <a:latin typeface="Calibri" charset="0"/>
                <a:ea typeface="MS PGothic" charset="0"/>
              </a:rPr>
              <a:t>aren</a:t>
            </a:r>
            <a:r>
              <a:rPr lang="ja-JP" altLang="en-US" sz="900" dirty="0">
                <a:latin typeface="Calibri" charset="0"/>
                <a:ea typeface="MS PGothic" charset="0"/>
              </a:rPr>
              <a:t>’</a:t>
            </a:r>
            <a:r>
              <a:rPr lang="en-US" altLang="ja-JP" sz="900" dirty="0">
                <a:latin typeface="Calibri" charset="0"/>
                <a:ea typeface="MS PGothic" charset="0"/>
              </a:rPr>
              <a:t>t contaminated by other experimental factors like:</a:t>
            </a:r>
          </a:p>
          <a:p>
            <a:pPr>
              <a:lnSpc>
                <a:spcPct val="70000"/>
              </a:lnSpc>
              <a:buFontTx/>
              <a:buChar char="•"/>
            </a:pPr>
            <a:r>
              <a:rPr lang="en-US" sz="900" dirty="0">
                <a:latin typeface="Calibri" charset="0"/>
                <a:ea typeface="MS PGothic" charset="0"/>
              </a:rPr>
              <a:t>Practice effects</a:t>
            </a:r>
          </a:p>
          <a:p>
            <a:pPr>
              <a:lnSpc>
                <a:spcPct val="70000"/>
              </a:lnSpc>
              <a:buFontTx/>
              <a:buChar char="•"/>
            </a:pPr>
            <a:r>
              <a:rPr lang="en-US" sz="900" dirty="0">
                <a:latin typeface="Calibri" charset="0"/>
                <a:ea typeface="MS PGothic" charset="0"/>
              </a:rPr>
              <a:t>Fatigue effects</a:t>
            </a:r>
          </a:p>
          <a:p>
            <a:pPr>
              <a:lnSpc>
                <a:spcPct val="70000"/>
              </a:lnSpc>
              <a:buFontTx/>
              <a:buChar char="•"/>
            </a:pPr>
            <a:r>
              <a:rPr lang="en-US" sz="900" dirty="0">
                <a:latin typeface="Calibri" charset="0"/>
                <a:ea typeface="MS PGothic" charset="0"/>
              </a:rPr>
              <a:t>Environmental effects</a:t>
            </a:r>
          </a:p>
          <a:p>
            <a:pPr>
              <a:lnSpc>
                <a:spcPct val="70000"/>
              </a:lnSpc>
            </a:pPr>
            <a:r>
              <a:rPr lang="en-US" sz="900" dirty="0">
                <a:latin typeface="Calibri" charset="0"/>
                <a:ea typeface="MS PGothic" charset="0"/>
              </a:rPr>
              <a:t>Another advantage is that we can use between-subjects design for any research question that involves a comparison of one group to another – and since most experimental research involves a comparison between groups, the between-subjects design is always an option and readily available.</a:t>
            </a:r>
          </a:p>
          <a:p>
            <a:pPr>
              <a:lnSpc>
                <a:spcPct val="70000"/>
              </a:lnSpc>
            </a:pPr>
            <a:endParaRPr lang="en-US" sz="900" dirty="0">
              <a:latin typeface="Calibri" charset="0"/>
              <a:ea typeface="MS PGothic" charset="0"/>
            </a:endParaRPr>
          </a:p>
          <a:p>
            <a:pPr>
              <a:lnSpc>
                <a:spcPct val="70000"/>
              </a:lnSpc>
            </a:pPr>
            <a:r>
              <a:rPr lang="en-US" sz="900" b="1" dirty="0">
                <a:latin typeface="Calibri" charset="0"/>
                <a:ea typeface="MS PGothic" charset="0"/>
              </a:rPr>
              <a:t>Disadvantages</a:t>
            </a:r>
          </a:p>
          <a:p>
            <a:pPr>
              <a:lnSpc>
                <a:spcPct val="70000"/>
              </a:lnSpc>
            </a:pPr>
            <a:r>
              <a:rPr lang="en-US" sz="900" dirty="0">
                <a:latin typeface="Calibri" charset="0"/>
                <a:ea typeface="MS PGothic" charset="0"/>
              </a:rPr>
              <a:t>A disadvantage is that this design requires a large group of participants – </a:t>
            </a:r>
          </a:p>
          <a:p>
            <a:pPr>
              <a:lnSpc>
                <a:spcPct val="70000"/>
              </a:lnSpc>
              <a:buFontTx/>
              <a:buChar char="•"/>
            </a:pPr>
            <a:r>
              <a:rPr lang="en-US" sz="900" dirty="0">
                <a:latin typeface="Calibri" charset="0"/>
                <a:ea typeface="MS PGothic" charset="0"/>
              </a:rPr>
              <a:t>Because we are obtaining independent scores, we usually need many participants to fulfill the minimum requirements for number of participants.</a:t>
            </a:r>
          </a:p>
          <a:p>
            <a:pPr>
              <a:lnSpc>
                <a:spcPct val="70000"/>
              </a:lnSpc>
              <a:buFontTx/>
              <a:buChar char="•"/>
            </a:pPr>
            <a:r>
              <a:rPr lang="en-US" sz="900" dirty="0">
                <a:latin typeface="Calibri" charset="0"/>
                <a:ea typeface="MS PGothic" charset="0"/>
              </a:rPr>
              <a:t>This may not be an issue if we are conducting a study on college students, but if we were interested in looking at a special population with particular characteristics (disease, disorder, ethnicities, etc.), then we might find our sample to be very limited.</a:t>
            </a:r>
          </a:p>
          <a:p>
            <a:pPr>
              <a:lnSpc>
                <a:spcPct val="70000"/>
              </a:lnSpc>
            </a:pPr>
            <a:endParaRPr lang="en-US" sz="900" dirty="0">
              <a:latin typeface="Calibri" charset="0"/>
              <a:ea typeface="MS PGothic" charset="0"/>
            </a:endParaRPr>
          </a:p>
          <a:p>
            <a:pPr>
              <a:lnSpc>
                <a:spcPct val="70000"/>
              </a:lnSpc>
            </a:pPr>
            <a:r>
              <a:rPr lang="en-US" sz="900" dirty="0">
                <a:latin typeface="Calibri" charset="0"/>
                <a:ea typeface="MS PGothic" charset="0"/>
              </a:rPr>
              <a:t>The biggest disadvantage, however, is the nature of the design itself – the fact that you are obtaining measurements from individuals – </a:t>
            </a:r>
          </a:p>
          <a:p>
            <a:pPr>
              <a:lnSpc>
                <a:spcPct val="70000"/>
              </a:lnSpc>
              <a:buFontTx/>
              <a:buChar char="•"/>
            </a:pPr>
            <a:r>
              <a:rPr lang="en-US" sz="900" dirty="0">
                <a:latin typeface="Calibri" charset="0"/>
                <a:ea typeface="MS PGothic" charset="0"/>
              </a:rPr>
              <a:t>remember that there is always this notion of </a:t>
            </a:r>
            <a:r>
              <a:rPr lang="en-US" sz="900" b="1" dirty="0">
                <a:latin typeface="Calibri" charset="0"/>
                <a:ea typeface="MS PGothic" charset="0"/>
              </a:rPr>
              <a:t>individual differences </a:t>
            </a:r>
            <a:r>
              <a:rPr lang="en-US" sz="900" dirty="0">
                <a:latin typeface="Calibri" charset="0"/>
                <a:ea typeface="MS PGothic" charset="0"/>
              </a:rPr>
              <a:t>between participants – that each participants comes into the experiment with pre-existing differences</a:t>
            </a:r>
          </a:p>
          <a:p>
            <a:pPr marL="648155" lvl="1" indent="-215049">
              <a:lnSpc>
                <a:spcPct val="70000"/>
              </a:lnSpc>
              <a:buFontTx/>
              <a:buChar char="•"/>
            </a:pPr>
            <a:r>
              <a:rPr lang="en-US" sz="900" dirty="0">
                <a:latin typeface="Calibri" charset="0"/>
                <a:ea typeface="MS PGothic" charset="0"/>
              </a:rPr>
              <a:t>Height, weight, gender, personality, preferences, etc. </a:t>
            </a:r>
          </a:p>
          <a:p>
            <a:pPr>
              <a:lnSpc>
                <a:spcPct val="70000"/>
              </a:lnSpc>
              <a:buFontTx/>
              <a:buChar char="•"/>
            </a:pPr>
            <a:r>
              <a:rPr lang="en-US" sz="900" dirty="0">
                <a:latin typeface="Calibri" charset="0"/>
                <a:ea typeface="MS PGothic" charset="0"/>
              </a:rPr>
              <a:t>For between-subject experimental design, individual differences can create serious problems:</a:t>
            </a:r>
          </a:p>
          <a:p>
            <a:pPr marL="648155" lvl="1" indent="-215049">
              <a:lnSpc>
                <a:spcPct val="70000"/>
              </a:lnSpc>
              <a:buFontTx/>
              <a:buChar char="•"/>
            </a:pPr>
            <a:r>
              <a:rPr lang="en-US" sz="900" dirty="0">
                <a:latin typeface="Calibri" charset="0"/>
                <a:ea typeface="MS PGothic" charset="0"/>
              </a:rPr>
              <a:t>Can become confounding variables</a:t>
            </a:r>
          </a:p>
          <a:p>
            <a:pPr marL="1081261" lvl="2" indent="-215049">
              <a:lnSpc>
                <a:spcPct val="70000"/>
              </a:lnSpc>
              <a:buFontTx/>
              <a:buChar char="•"/>
            </a:pPr>
            <a:r>
              <a:rPr lang="en-US" sz="900" dirty="0">
                <a:latin typeface="Calibri" charset="0"/>
                <a:ea typeface="MS PGothic" charset="0"/>
              </a:rPr>
              <a:t>Differences between treatments could be attributed to differences between the </a:t>
            </a:r>
            <a:r>
              <a:rPr lang="en-US" sz="900" dirty="0" err="1">
                <a:latin typeface="Calibri" charset="0"/>
                <a:ea typeface="MS PGothic" charset="0"/>
              </a:rPr>
              <a:t>partcipants</a:t>
            </a:r>
            <a:r>
              <a:rPr lang="en-US" sz="900" dirty="0">
                <a:latin typeface="Calibri" charset="0"/>
                <a:ea typeface="MS PGothic" charset="0"/>
              </a:rPr>
              <a:t> in treatments A and B – is one group older? Etc.</a:t>
            </a:r>
          </a:p>
          <a:p>
            <a:pPr marL="648155" lvl="1" indent="-215049">
              <a:lnSpc>
                <a:spcPct val="70000"/>
              </a:lnSpc>
              <a:buFontTx/>
              <a:buChar char="•"/>
            </a:pPr>
            <a:r>
              <a:rPr lang="en-US" sz="900" dirty="0">
                <a:latin typeface="Calibri" charset="0"/>
                <a:ea typeface="MS PGothic" charset="0"/>
              </a:rPr>
              <a:t>Can result in highly variable scores</a:t>
            </a:r>
          </a:p>
          <a:p>
            <a:pPr marL="1081261" lvl="2" indent="-215049">
              <a:lnSpc>
                <a:spcPct val="70000"/>
              </a:lnSpc>
              <a:buFontTx/>
              <a:buChar char="•"/>
            </a:pPr>
            <a:r>
              <a:rPr lang="en-US" sz="900" dirty="0">
                <a:latin typeface="Calibri" charset="0"/>
                <a:ea typeface="MS PGothic" charset="0"/>
              </a:rPr>
              <a:t>Differences between individuals can produce highly variable scores</a:t>
            </a:r>
          </a:p>
          <a:p>
            <a:pPr>
              <a:lnSpc>
                <a:spcPct val="70000"/>
              </a:lnSpc>
              <a:buFontTx/>
              <a:buChar char="•"/>
            </a:pPr>
            <a:endParaRPr lang="en-US" sz="900" dirty="0">
              <a:latin typeface="Calibri" charset="0"/>
              <a:ea typeface="MS PGothic" charset="0"/>
            </a:endParaRPr>
          </a:p>
          <a:p>
            <a:pPr>
              <a:lnSpc>
                <a:spcPct val="70000"/>
              </a:lnSpc>
            </a:pPr>
            <a:endParaRPr lang="en-US" sz="900" dirty="0">
              <a:latin typeface="Calibri" charset="0"/>
              <a:ea typeface="MS PGothic" charset="0"/>
            </a:endParaRPr>
          </a:p>
        </p:txBody>
      </p:sp>
      <p:sp>
        <p:nvSpPr>
          <p:cNvPr id="809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EF9B94E0-20BA-FC49-889F-7AFA89F1E7B9}" type="slidenum">
              <a:rPr lang="en-US"/>
              <a:pPr/>
              <a:t>27</a:t>
            </a:fld>
            <a:endParaRPr lang="en-US"/>
          </a:p>
        </p:txBody>
      </p:sp>
    </p:spTree>
    <p:extLst>
      <p:ext uri="{BB962C8B-B14F-4D97-AF65-F5344CB8AC3E}">
        <p14:creationId xmlns:p14="http://schemas.microsoft.com/office/powerpoint/2010/main" val="2760253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NOTE THAT WE ARE TALKING ABOUT BETWEEN-SUBJECTS EXPERIMENTAL DESIGN – THERE ARE OTHER TYPES OF BETWEEN-SUBJECTS DESIGN (NON-EXPERIMENTAL, QUASI-EXPERIMENTAL).</a:t>
            </a:r>
          </a:p>
          <a:p>
            <a:endParaRPr lang="en-US" dirty="0">
              <a:latin typeface="Calibri" charset="0"/>
              <a:ea typeface="MS PGothic" charset="0"/>
            </a:endParaRPr>
          </a:p>
          <a:p>
            <a:r>
              <a:rPr lang="en-US" dirty="0">
                <a:latin typeface="Calibri" charset="0"/>
                <a:ea typeface="MS PGothic" charset="0"/>
              </a:rPr>
              <a:t>The defining characteristic of the between-subjects experimental design is that we are comparing scores of different groups of individuals.  </a:t>
            </a:r>
          </a:p>
          <a:p>
            <a:endParaRPr lang="en-US" dirty="0">
              <a:latin typeface="Calibri" charset="0"/>
              <a:ea typeface="MS PGothic" charset="0"/>
            </a:endParaRPr>
          </a:p>
          <a:p>
            <a:r>
              <a:rPr lang="en-US" dirty="0">
                <a:latin typeface="Calibri" charset="0"/>
                <a:ea typeface="MS PGothic" charset="0"/>
              </a:rPr>
              <a:t>The steps to the research in a between-subject design is:</a:t>
            </a:r>
          </a:p>
          <a:p>
            <a:endParaRPr lang="en-US" dirty="0">
              <a:latin typeface="Calibri" charset="0"/>
              <a:ea typeface="MS PGothic" charset="0"/>
            </a:endParaRPr>
          </a:p>
          <a:p>
            <a:pPr>
              <a:buFont typeface="Calibri" charset="0"/>
              <a:buAutoNum type="arabicPeriod"/>
            </a:pPr>
            <a:r>
              <a:rPr lang="en-US" dirty="0">
                <a:latin typeface="Calibri" charset="0"/>
                <a:ea typeface="MS PGothic" charset="0"/>
              </a:rPr>
              <a:t>We manipulate the IV to create different treatment conditions</a:t>
            </a:r>
          </a:p>
          <a:p>
            <a:pPr>
              <a:buFont typeface="Calibri" charset="0"/>
              <a:buAutoNum type="arabicPeriod"/>
            </a:pPr>
            <a:r>
              <a:rPr lang="en-US" dirty="0">
                <a:latin typeface="Calibri" charset="0"/>
                <a:ea typeface="MS PGothic" charset="0"/>
              </a:rPr>
              <a:t>Participants are assigned to only one of (in this case) three conditions</a:t>
            </a:r>
          </a:p>
          <a:p>
            <a:pPr>
              <a:buFont typeface="Calibri" charset="0"/>
              <a:buAutoNum type="arabicPeriod"/>
            </a:pPr>
            <a:r>
              <a:rPr lang="en-US" dirty="0">
                <a:latin typeface="Calibri" charset="0"/>
                <a:ea typeface="MS PGothic" charset="0"/>
              </a:rPr>
              <a:t>We then measure the DV for each individual within these groups</a:t>
            </a:r>
          </a:p>
          <a:p>
            <a:pPr>
              <a:buFont typeface="Calibri" charset="0"/>
              <a:buAutoNum type="arabicPeriod"/>
            </a:pPr>
            <a:r>
              <a:rPr lang="en-US" dirty="0">
                <a:latin typeface="Calibri" charset="0"/>
                <a:ea typeface="MS PGothic" charset="0"/>
              </a:rPr>
              <a:t>We compare the scores to see if there are any differences between groups</a:t>
            </a:r>
          </a:p>
          <a:p>
            <a:endParaRPr lang="en-US" dirty="0">
              <a:latin typeface="Calibri" charset="0"/>
              <a:ea typeface="MS PGothic" charset="0"/>
            </a:endParaRPr>
          </a:p>
          <a:p>
            <a:r>
              <a:rPr lang="en-US" dirty="0">
                <a:latin typeface="Calibri" charset="0"/>
                <a:ea typeface="MS PGothic" charset="0"/>
              </a:rPr>
              <a:t>Another characteristic of the between-subjects experimental design is that it allows for only </a:t>
            </a:r>
            <a:r>
              <a:rPr lang="en-US" b="1" dirty="0">
                <a:latin typeface="Calibri" charset="0"/>
                <a:ea typeface="MS PGothic" charset="0"/>
              </a:rPr>
              <a:t>one</a:t>
            </a:r>
            <a:r>
              <a:rPr lang="en-US" dirty="0">
                <a:latin typeface="Calibri" charset="0"/>
                <a:ea typeface="MS PGothic" charset="0"/>
              </a:rPr>
              <a:t> score for each participant.</a:t>
            </a:r>
          </a:p>
          <a:p>
            <a:pPr>
              <a:buFontTx/>
              <a:buChar char="•"/>
            </a:pPr>
            <a:r>
              <a:rPr lang="en-US" dirty="0">
                <a:latin typeface="Calibri" charset="0"/>
                <a:ea typeface="MS PGothic" charset="0"/>
              </a:rPr>
              <a:t>Each participant is exposed to only one level of the IV</a:t>
            </a:r>
          </a:p>
          <a:p>
            <a:pPr>
              <a:buFontTx/>
              <a:buChar char="•"/>
            </a:pPr>
            <a:r>
              <a:rPr lang="en-US" dirty="0">
                <a:latin typeface="Calibri" charset="0"/>
                <a:ea typeface="MS PGothic" charset="0"/>
              </a:rPr>
              <a:t>If there are 30 scores in treatment 1, 30 in treatment 2 and 30 in treatment 3, we know there were 30 participants in each treatment condition</a:t>
            </a:r>
          </a:p>
          <a:p>
            <a:endParaRPr lang="en-US" dirty="0">
              <a:latin typeface="Calibri" charset="0"/>
              <a:ea typeface="MS PGothic" charset="0"/>
            </a:endParaRPr>
          </a:p>
          <a:p>
            <a:pPr marL="0" indent="0" eaLnBrk="1" hangingPunct="1">
              <a:spcBef>
                <a:spcPts val="600"/>
              </a:spcBef>
              <a:buFont typeface="Wingdings 2" charset="0"/>
              <a:buNone/>
            </a:pPr>
            <a:r>
              <a:rPr lang="en-US" dirty="0">
                <a:solidFill>
                  <a:schemeClr val="bg2"/>
                </a:solidFill>
                <a:latin typeface="Arial" charset="0"/>
                <a:ea typeface="MS PGothic" charset="0"/>
              </a:rPr>
              <a:t>a.k.a.</a:t>
            </a:r>
            <a:r>
              <a:rPr lang="en-US" dirty="0">
                <a:solidFill>
                  <a:schemeClr val="tx2"/>
                </a:solidFill>
                <a:latin typeface="Arial" charset="0"/>
                <a:ea typeface="MS PGothic" charset="0"/>
              </a:rPr>
              <a:t> Independent-measures Experimental Design</a:t>
            </a:r>
          </a:p>
          <a:p>
            <a:pPr marL="0" indent="0" eaLnBrk="1" hangingPunct="1">
              <a:spcBef>
                <a:spcPts val="600"/>
              </a:spcBef>
            </a:pPr>
            <a:r>
              <a:rPr lang="en-US" dirty="0">
                <a:latin typeface="Arial" charset="0"/>
                <a:ea typeface="MS PGothic" charset="0"/>
              </a:rPr>
              <a:t>Requires a separate, independent group of individuals for each treatment condition</a:t>
            </a:r>
          </a:p>
          <a:p>
            <a:pPr marL="0" indent="0" eaLnBrk="1" hangingPunct="1">
              <a:spcBef>
                <a:spcPts val="600"/>
              </a:spcBef>
            </a:pPr>
            <a:r>
              <a:rPr lang="en-US" dirty="0">
                <a:latin typeface="Arial" charset="0"/>
                <a:ea typeface="MS PGothic" charset="0"/>
              </a:rPr>
              <a:t>Data contains only one score per participant</a:t>
            </a:r>
          </a:p>
          <a:p>
            <a:pPr marL="0" indent="0" eaLnBrk="1" hangingPunct="1">
              <a:spcBef>
                <a:spcPts val="600"/>
              </a:spcBef>
            </a:pPr>
            <a:r>
              <a:rPr lang="en-US" dirty="0">
                <a:latin typeface="Arial" charset="0"/>
                <a:ea typeface="MS PGothic" charset="0"/>
              </a:rPr>
              <a:t>Difference from other between-subjects design:</a:t>
            </a:r>
          </a:p>
          <a:p>
            <a:pPr lvl="1" eaLnBrk="1" hangingPunct="1">
              <a:spcBef>
                <a:spcPts val="600"/>
              </a:spcBef>
              <a:spcAft>
                <a:spcPts val="600"/>
              </a:spcAft>
            </a:pPr>
            <a:r>
              <a:rPr lang="en-US" dirty="0">
                <a:latin typeface="Arial" charset="0"/>
                <a:ea typeface="MS PGothic" charset="0"/>
              </a:rPr>
              <a:t>Manipulation of an independent variable</a:t>
            </a:r>
          </a:p>
          <a:p>
            <a:pPr lvl="1" eaLnBrk="1" hangingPunct="1">
              <a:spcBef>
                <a:spcPts val="600"/>
              </a:spcBef>
              <a:spcAft>
                <a:spcPts val="600"/>
              </a:spcAft>
            </a:pPr>
            <a:r>
              <a:rPr lang="en-US" dirty="0">
                <a:latin typeface="Arial" charset="0"/>
                <a:ea typeface="MS PGothic" charset="0"/>
              </a:rPr>
              <a:t>Control of extraneous variables</a:t>
            </a:r>
          </a:p>
          <a:p>
            <a:pPr marL="0" indent="0" eaLnBrk="1" hangingPunct="1">
              <a:spcBef>
                <a:spcPts val="600"/>
              </a:spcBef>
            </a:pPr>
            <a:r>
              <a:rPr lang="en-US" dirty="0">
                <a:latin typeface="Arial" charset="0"/>
                <a:ea typeface="MS PGothic" charset="0"/>
              </a:rPr>
              <a:t>Goal: To determine if differences exist between two or more treatment conditions</a:t>
            </a:r>
          </a:p>
          <a:p>
            <a:pPr indent="-215049"/>
            <a:r>
              <a:rPr lang="en-US" dirty="0">
                <a:latin typeface="Calibri" charset="0"/>
                <a:ea typeface="MS PGothic" charset="0"/>
              </a:rPr>
              <a:t>One of the major advantages of the between-subjects experimental design is that each score obtained is independent of other scores.  </a:t>
            </a:r>
          </a:p>
          <a:p>
            <a:pPr indent="-215049">
              <a:buFontTx/>
              <a:buChar char="•"/>
            </a:pPr>
            <a:r>
              <a:rPr lang="en-US" dirty="0">
                <a:latin typeface="Calibri" charset="0"/>
                <a:ea typeface="MS PGothic" charset="0"/>
              </a:rPr>
              <a:t>Meaning, since we are only testing each participant once, we can be reasonably reassured that the scores we get are uncontaminated by things like fatigue, etc.</a:t>
            </a:r>
          </a:p>
          <a:p>
            <a:pPr indent="-215049">
              <a:buFontTx/>
              <a:buChar char="•"/>
            </a:pPr>
            <a:r>
              <a:rPr lang="en-US" dirty="0">
                <a:latin typeface="Calibri" charset="0"/>
                <a:ea typeface="MS PGothic" charset="0"/>
              </a:rPr>
              <a:t>This is why we also call this the </a:t>
            </a:r>
            <a:r>
              <a:rPr lang="en-US" b="1" dirty="0">
                <a:latin typeface="Calibri" charset="0"/>
                <a:ea typeface="MS PGothic" charset="0"/>
              </a:rPr>
              <a:t>independent-measures experimental design.</a:t>
            </a:r>
            <a:endParaRPr lang="en-US" dirty="0">
              <a:latin typeface="Calibri" charset="0"/>
              <a:ea typeface="MS PGothic" charset="0"/>
            </a:endParaRPr>
          </a:p>
          <a:p>
            <a:pPr indent="-215049"/>
            <a:endParaRPr lang="en-US" dirty="0">
              <a:latin typeface="Calibri" charset="0"/>
              <a:ea typeface="MS PGothic" charset="0"/>
            </a:endParaRPr>
          </a:p>
          <a:p>
            <a:pPr indent="-215049"/>
            <a:r>
              <a:rPr lang="en-US" dirty="0">
                <a:latin typeface="Calibri" charset="0"/>
                <a:ea typeface="MS PGothic" charset="0"/>
              </a:rPr>
              <a:t>GO THROUGH SLIDE</a:t>
            </a:r>
          </a:p>
          <a:p>
            <a:pPr indent="-215049"/>
            <a:endParaRPr lang="en-US" dirty="0">
              <a:latin typeface="Calibri" charset="0"/>
              <a:ea typeface="MS PGothic" charset="0"/>
            </a:endParaRPr>
          </a:p>
          <a:p>
            <a:pPr indent="-215049"/>
            <a:r>
              <a:rPr lang="en-US" dirty="0">
                <a:latin typeface="Calibri" charset="0"/>
                <a:ea typeface="MS PGothic" charset="0"/>
              </a:rPr>
              <a:t>The general goal is to determine if differences exist between two or more treatment conditions.  If there are differences (fitting our predictions), then we can determine that the IV caused a change in the DV – thus allowing us to say that there is indeed a cause-and-effect relationship, which is the overall goal of an experimental design.</a:t>
            </a:r>
          </a:p>
          <a:p>
            <a:endParaRPr lang="en-US" dirty="0">
              <a:latin typeface="Calibri" charset="0"/>
              <a:ea typeface="MS PGothic" charset="0"/>
            </a:endParaRPr>
          </a:p>
          <a:p>
            <a:endParaRPr lang="en-US" dirty="0">
              <a:latin typeface="Calibri" charset="0"/>
              <a:ea typeface="MS PGothic" charset="0"/>
            </a:endParaRPr>
          </a:p>
        </p:txBody>
      </p:sp>
      <p:sp>
        <p:nvSpPr>
          <p:cNvPr id="768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587324CD-DC24-514B-87A7-09F94129146C}" type="slidenum">
              <a:rPr lang="en-US"/>
              <a:pPr/>
              <a:t>28</a:t>
            </a:fld>
            <a:endParaRPr lang="en-US"/>
          </a:p>
        </p:txBody>
      </p:sp>
    </p:spTree>
    <p:extLst>
      <p:ext uri="{BB962C8B-B14F-4D97-AF65-F5344CB8AC3E}">
        <p14:creationId xmlns:p14="http://schemas.microsoft.com/office/powerpoint/2010/main" val="3246619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or within subjects?</a:t>
            </a:r>
          </a:p>
          <a:p>
            <a:endParaRPr lang="en-US" dirty="0"/>
          </a:p>
          <a:p>
            <a:r>
              <a:rPr lang="en-US" dirty="0"/>
              <a:t>How could I have made it both?</a:t>
            </a:r>
          </a:p>
        </p:txBody>
      </p:sp>
      <p:sp>
        <p:nvSpPr>
          <p:cNvPr id="4" name="Slide Number Placeholder 3"/>
          <p:cNvSpPr>
            <a:spLocks noGrp="1"/>
          </p:cNvSpPr>
          <p:nvPr>
            <p:ph type="sldNum" sz="quarter" idx="10"/>
          </p:nvPr>
        </p:nvSpPr>
        <p:spPr/>
        <p:txBody>
          <a:bodyPr/>
          <a:lstStyle/>
          <a:p>
            <a:fld id="{17E868EE-4687-7441-B21B-F2B5E141A71E}" type="slidenum">
              <a:rPr lang="en-US" smtClean="0"/>
              <a:pPr/>
              <a:t>29</a:t>
            </a:fld>
            <a:endParaRPr lang="en-US" dirty="0"/>
          </a:p>
        </p:txBody>
      </p:sp>
    </p:spTree>
    <p:extLst>
      <p:ext uri="{BB962C8B-B14F-4D97-AF65-F5344CB8AC3E}">
        <p14:creationId xmlns:p14="http://schemas.microsoft.com/office/powerpoint/2010/main" val="252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70000"/>
              </a:lnSpc>
            </a:pPr>
            <a:r>
              <a:rPr lang="en-US" sz="900" b="1" dirty="0">
                <a:latin typeface="Calibri" charset="0"/>
                <a:ea typeface="MS PGothic" charset="0"/>
              </a:rPr>
              <a:t>Advantages</a:t>
            </a:r>
          </a:p>
          <a:p>
            <a:pPr>
              <a:lnSpc>
                <a:spcPct val="70000"/>
              </a:lnSpc>
            </a:pPr>
            <a:r>
              <a:rPr lang="en-US" sz="900" dirty="0">
                <a:latin typeface="Calibri" charset="0"/>
                <a:ea typeface="MS PGothic" charset="0"/>
              </a:rPr>
              <a:t>So we already talked about the advantage of independent scores: we can rest assured that the scores we obtain from each individual </a:t>
            </a:r>
            <a:r>
              <a:rPr lang="en-US" sz="900" dirty="0" err="1">
                <a:latin typeface="Calibri" charset="0"/>
                <a:ea typeface="MS PGothic" charset="0"/>
              </a:rPr>
              <a:t>aren</a:t>
            </a:r>
            <a:r>
              <a:rPr lang="ja-JP" altLang="en-US" sz="900" dirty="0">
                <a:latin typeface="Calibri" charset="0"/>
                <a:ea typeface="MS PGothic" charset="0"/>
              </a:rPr>
              <a:t>’</a:t>
            </a:r>
            <a:r>
              <a:rPr lang="en-US" altLang="ja-JP" sz="900" dirty="0">
                <a:latin typeface="Calibri" charset="0"/>
                <a:ea typeface="MS PGothic" charset="0"/>
              </a:rPr>
              <a:t>t contaminated by other experimental factors like:</a:t>
            </a:r>
          </a:p>
          <a:p>
            <a:pPr>
              <a:lnSpc>
                <a:spcPct val="70000"/>
              </a:lnSpc>
              <a:buFontTx/>
              <a:buChar char="•"/>
            </a:pPr>
            <a:r>
              <a:rPr lang="en-US" sz="900" dirty="0">
                <a:latin typeface="Calibri" charset="0"/>
                <a:ea typeface="MS PGothic" charset="0"/>
              </a:rPr>
              <a:t>Practice effects</a:t>
            </a:r>
          </a:p>
          <a:p>
            <a:pPr>
              <a:lnSpc>
                <a:spcPct val="70000"/>
              </a:lnSpc>
              <a:buFontTx/>
              <a:buChar char="•"/>
            </a:pPr>
            <a:r>
              <a:rPr lang="en-US" sz="900" dirty="0">
                <a:latin typeface="Calibri" charset="0"/>
                <a:ea typeface="MS PGothic" charset="0"/>
              </a:rPr>
              <a:t>Fatigue effects</a:t>
            </a:r>
          </a:p>
          <a:p>
            <a:pPr>
              <a:lnSpc>
                <a:spcPct val="70000"/>
              </a:lnSpc>
              <a:buFontTx/>
              <a:buChar char="•"/>
            </a:pPr>
            <a:r>
              <a:rPr lang="en-US" sz="900" dirty="0">
                <a:latin typeface="Calibri" charset="0"/>
                <a:ea typeface="MS PGothic" charset="0"/>
              </a:rPr>
              <a:t>Environmental effects</a:t>
            </a:r>
          </a:p>
          <a:p>
            <a:pPr>
              <a:lnSpc>
                <a:spcPct val="70000"/>
              </a:lnSpc>
            </a:pPr>
            <a:r>
              <a:rPr lang="en-US" sz="900" dirty="0">
                <a:latin typeface="Calibri" charset="0"/>
                <a:ea typeface="MS PGothic" charset="0"/>
              </a:rPr>
              <a:t>Another advantage is that we can use between-subjects design for any research question that involves a comparison of one group to another – and since most experimental research involves a comparison between groups, the between-subjects design is always an option and readily available.</a:t>
            </a:r>
          </a:p>
          <a:p>
            <a:pPr>
              <a:lnSpc>
                <a:spcPct val="70000"/>
              </a:lnSpc>
            </a:pPr>
            <a:endParaRPr lang="en-US" sz="900" dirty="0">
              <a:latin typeface="Calibri" charset="0"/>
              <a:ea typeface="MS PGothic" charset="0"/>
            </a:endParaRPr>
          </a:p>
          <a:p>
            <a:pPr>
              <a:lnSpc>
                <a:spcPct val="70000"/>
              </a:lnSpc>
            </a:pPr>
            <a:r>
              <a:rPr lang="en-US" sz="900" b="1" dirty="0">
                <a:latin typeface="Calibri" charset="0"/>
                <a:ea typeface="MS PGothic" charset="0"/>
              </a:rPr>
              <a:t>Disadvantages</a:t>
            </a:r>
          </a:p>
          <a:p>
            <a:pPr>
              <a:lnSpc>
                <a:spcPct val="70000"/>
              </a:lnSpc>
            </a:pPr>
            <a:r>
              <a:rPr lang="en-US" sz="900" dirty="0">
                <a:latin typeface="Calibri" charset="0"/>
                <a:ea typeface="MS PGothic" charset="0"/>
              </a:rPr>
              <a:t>A disadvantage is that this design requires a large group of participants – </a:t>
            </a:r>
          </a:p>
          <a:p>
            <a:pPr>
              <a:lnSpc>
                <a:spcPct val="70000"/>
              </a:lnSpc>
              <a:buFontTx/>
              <a:buChar char="•"/>
            </a:pPr>
            <a:r>
              <a:rPr lang="en-US" sz="900" dirty="0">
                <a:latin typeface="Calibri" charset="0"/>
                <a:ea typeface="MS PGothic" charset="0"/>
              </a:rPr>
              <a:t>Because we are obtaining independent scores, we usually need many participants to fulfill the minimum requirements for number of participants.</a:t>
            </a:r>
          </a:p>
          <a:p>
            <a:pPr>
              <a:lnSpc>
                <a:spcPct val="70000"/>
              </a:lnSpc>
              <a:buFontTx/>
              <a:buChar char="•"/>
            </a:pPr>
            <a:r>
              <a:rPr lang="en-US" sz="900" dirty="0">
                <a:latin typeface="Calibri" charset="0"/>
                <a:ea typeface="MS PGothic" charset="0"/>
              </a:rPr>
              <a:t>This may not be an issue if we are conducting a study on college students, but if we were interested in looking at a special population with particular characteristics (disease, disorder, ethnicities, etc.), then we might find our sample to be very limited.</a:t>
            </a:r>
          </a:p>
          <a:p>
            <a:pPr>
              <a:lnSpc>
                <a:spcPct val="70000"/>
              </a:lnSpc>
            </a:pPr>
            <a:endParaRPr lang="en-US" sz="900" dirty="0">
              <a:latin typeface="Calibri" charset="0"/>
              <a:ea typeface="MS PGothic" charset="0"/>
            </a:endParaRPr>
          </a:p>
          <a:p>
            <a:pPr>
              <a:lnSpc>
                <a:spcPct val="70000"/>
              </a:lnSpc>
            </a:pPr>
            <a:r>
              <a:rPr lang="en-US" sz="900" dirty="0">
                <a:latin typeface="Calibri" charset="0"/>
                <a:ea typeface="MS PGothic" charset="0"/>
              </a:rPr>
              <a:t>The biggest disadvantage, however, is the nature of the design itself – the fact that you are obtaining measurements from individuals – </a:t>
            </a:r>
          </a:p>
          <a:p>
            <a:pPr>
              <a:lnSpc>
                <a:spcPct val="70000"/>
              </a:lnSpc>
              <a:buFontTx/>
              <a:buChar char="•"/>
            </a:pPr>
            <a:r>
              <a:rPr lang="en-US" sz="900" dirty="0">
                <a:latin typeface="Calibri" charset="0"/>
                <a:ea typeface="MS PGothic" charset="0"/>
              </a:rPr>
              <a:t>remember that there is always this notion of </a:t>
            </a:r>
            <a:r>
              <a:rPr lang="en-US" sz="900" b="1" dirty="0">
                <a:latin typeface="Calibri" charset="0"/>
                <a:ea typeface="MS PGothic" charset="0"/>
              </a:rPr>
              <a:t>individual differences </a:t>
            </a:r>
            <a:r>
              <a:rPr lang="en-US" sz="900" dirty="0">
                <a:latin typeface="Calibri" charset="0"/>
                <a:ea typeface="MS PGothic" charset="0"/>
              </a:rPr>
              <a:t>between participants – that each participants comes into the experiment with pre-existing differences</a:t>
            </a:r>
          </a:p>
          <a:p>
            <a:pPr marL="648155" lvl="1" indent="-215049">
              <a:lnSpc>
                <a:spcPct val="70000"/>
              </a:lnSpc>
              <a:buFontTx/>
              <a:buChar char="•"/>
            </a:pPr>
            <a:r>
              <a:rPr lang="en-US" sz="900" dirty="0">
                <a:latin typeface="Calibri" charset="0"/>
                <a:ea typeface="MS PGothic" charset="0"/>
              </a:rPr>
              <a:t>Height, weight, gender, personality, preferences, etc. </a:t>
            </a:r>
          </a:p>
          <a:p>
            <a:pPr>
              <a:lnSpc>
                <a:spcPct val="70000"/>
              </a:lnSpc>
              <a:buFontTx/>
              <a:buChar char="•"/>
            </a:pPr>
            <a:r>
              <a:rPr lang="en-US" sz="900" dirty="0">
                <a:latin typeface="Calibri" charset="0"/>
                <a:ea typeface="MS PGothic" charset="0"/>
              </a:rPr>
              <a:t>For between-subject experimental design, individual differences can create serious problems:</a:t>
            </a:r>
          </a:p>
          <a:p>
            <a:pPr marL="648155" lvl="1" indent="-215049">
              <a:lnSpc>
                <a:spcPct val="70000"/>
              </a:lnSpc>
              <a:buFontTx/>
              <a:buChar char="•"/>
            </a:pPr>
            <a:r>
              <a:rPr lang="en-US" sz="900" dirty="0">
                <a:latin typeface="Calibri" charset="0"/>
                <a:ea typeface="MS PGothic" charset="0"/>
              </a:rPr>
              <a:t>Can become confounding variables</a:t>
            </a:r>
          </a:p>
          <a:p>
            <a:pPr marL="1081261" lvl="2" indent="-215049">
              <a:lnSpc>
                <a:spcPct val="70000"/>
              </a:lnSpc>
              <a:buFontTx/>
              <a:buChar char="•"/>
            </a:pPr>
            <a:r>
              <a:rPr lang="en-US" sz="900" dirty="0">
                <a:latin typeface="Calibri" charset="0"/>
                <a:ea typeface="MS PGothic" charset="0"/>
              </a:rPr>
              <a:t>Differences between treatments could be attributed to differences between the </a:t>
            </a:r>
            <a:r>
              <a:rPr lang="en-US" sz="900" dirty="0" err="1">
                <a:latin typeface="Calibri" charset="0"/>
                <a:ea typeface="MS PGothic" charset="0"/>
              </a:rPr>
              <a:t>partcipants</a:t>
            </a:r>
            <a:r>
              <a:rPr lang="en-US" sz="900" dirty="0">
                <a:latin typeface="Calibri" charset="0"/>
                <a:ea typeface="MS PGothic" charset="0"/>
              </a:rPr>
              <a:t> in treatments A and B – is one group older? Etc.</a:t>
            </a:r>
          </a:p>
          <a:p>
            <a:pPr marL="648155" lvl="1" indent="-215049">
              <a:lnSpc>
                <a:spcPct val="70000"/>
              </a:lnSpc>
              <a:buFontTx/>
              <a:buChar char="•"/>
            </a:pPr>
            <a:r>
              <a:rPr lang="en-US" sz="900" dirty="0">
                <a:latin typeface="Calibri" charset="0"/>
                <a:ea typeface="MS PGothic" charset="0"/>
              </a:rPr>
              <a:t>Can result in highly variable scores</a:t>
            </a:r>
          </a:p>
          <a:p>
            <a:pPr marL="1081261" lvl="2" indent="-215049">
              <a:lnSpc>
                <a:spcPct val="70000"/>
              </a:lnSpc>
              <a:buFontTx/>
              <a:buChar char="•"/>
            </a:pPr>
            <a:r>
              <a:rPr lang="en-US" sz="900" dirty="0">
                <a:latin typeface="Calibri" charset="0"/>
                <a:ea typeface="MS PGothic" charset="0"/>
              </a:rPr>
              <a:t>Differences between individuals can produce highly variable scores</a:t>
            </a:r>
          </a:p>
          <a:p>
            <a:pPr>
              <a:lnSpc>
                <a:spcPct val="70000"/>
              </a:lnSpc>
              <a:buFontTx/>
              <a:buChar char="•"/>
            </a:pPr>
            <a:endParaRPr lang="en-US" sz="900" dirty="0">
              <a:latin typeface="Calibri" charset="0"/>
              <a:ea typeface="MS PGothic" charset="0"/>
            </a:endParaRPr>
          </a:p>
          <a:p>
            <a:pPr>
              <a:lnSpc>
                <a:spcPct val="70000"/>
              </a:lnSpc>
            </a:pPr>
            <a:endParaRPr lang="en-US" sz="900" dirty="0">
              <a:latin typeface="Calibri" charset="0"/>
              <a:ea typeface="MS PGothic" charset="0"/>
            </a:endParaRPr>
          </a:p>
        </p:txBody>
      </p:sp>
      <p:sp>
        <p:nvSpPr>
          <p:cNvPr id="809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EF9B94E0-20BA-FC49-889F-7AFA89F1E7B9}" type="slidenum">
              <a:rPr lang="en-US"/>
              <a:pPr/>
              <a:t>30</a:t>
            </a:fld>
            <a:endParaRPr lang="en-US"/>
          </a:p>
        </p:txBody>
      </p:sp>
    </p:spTree>
    <p:extLst>
      <p:ext uri="{BB962C8B-B14F-4D97-AF65-F5344CB8AC3E}">
        <p14:creationId xmlns:p14="http://schemas.microsoft.com/office/powerpoint/2010/main" val="3051426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32</a:t>
            </a:fld>
            <a:endParaRPr lang="en-US" dirty="0"/>
          </a:p>
        </p:txBody>
      </p:sp>
    </p:spTree>
    <p:extLst>
      <p:ext uri="{BB962C8B-B14F-4D97-AF65-F5344CB8AC3E}">
        <p14:creationId xmlns:p14="http://schemas.microsoft.com/office/powerpoint/2010/main" val="4270033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E868EE-4687-7441-B21B-F2B5E141A71E}" type="slidenum">
              <a:rPr lang="en-US" smtClean="0"/>
              <a:pPr/>
              <a:t>37</a:t>
            </a:fld>
            <a:endParaRPr lang="en-US" dirty="0"/>
          </a:p>
        </p:txBody>
      </p:sp>
    </p:spTree>
    <p:extLst>
      <p:ext uri="{BB962C8B-B14F-4D97-AF65-F5344CB8AC3E}">
        <p14:creationId xmlns:p14="http://schemas.microsoft.com/office/powerpoint/2010/main" val="2112822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00">
                <a:solidFill>
                  <a:schemeClr val="tx1"/>
                </a:solidFill>
                <a:latin typeface="Calibri" charset="0"/>
                <a:ea typeface="MS PGothic" charset="0"/>
                <a:cs typeface="MS PGothic" charset="0"/>
              </a:defRPr>
            </a:lvl1pPr>
            <a:lvl2pPr marL="703797" indent="-270691">
              <a:defRPr sz="1100">
                <a:solidFill>
                  <a:schemeClr val="tx1"/>
                </a:solidFill>
                <a:latin typeface="Calibri" charset="0"/>
                <a:ea typeface="MS PGothic" charset="0"/>
                <a:cs typeface="MS PGothic" charset="0"/>
              </a:defRPr>
            </a:lvl2pPr>
            <a:lvl3pPr marL="1082764" indent="-216553">
              <a:defRPr sz="1100">
                <a:solidFill>
                  <a:schemeClr val="tx1"/>
                </a:solidFill>
                <a:latin typeface="Calibri" charset="0"/>
                <a:ea typeface="MS PGothic" charset="0"/>
                <a:cs typeface="MS PGothic" charset="0"/>
              </a:defRPr>
            </a:lvl3pPr>
            <a:lvl4pPr marL="1515869" indent="-216553">
              <a:defRPr sz="1100">
                <a:solidFill>
                  <a:schemeClr val="tx1"/>
                </a:solidFill>
                <a:latin typeface="Calibri" charset="0"/>
                <a:ea typeface="MS PGothic" charset="0"/>
                <a:cs typeface="MS PGothic" charset="0"/>
              </a:defRPr>
            </a:lvl4pPr>
            <a:lvl5pPr marL="1948975" indent="-216553">
              <a:defRPr sz="1100">
                <a:solidFill>
                  <a:schemeClr val="tx1"/>
                </a:solidFill>
                <a:latin typeface="Calibri" charset="0"/>
                <a:ea typeface="MS PGothic" charset="0"/>
                <a:cs typeface="MS PGothic" charset="0"/>
              </a:defRPr>
            </a:lvl5pPr>
            <a:lvl6pPr marL="2382081" indent="-216553" eaLnBrk="0" fontAlgn="base" hangingPunct="0">
              <a:spcBef>
                <a:spcPct val="30000"/>
              </a:spcBef>
              <a:spcAft>
                <a:spcPct val="0"/>
              </a:spcAft>
              <a:defRPr sz="1100">
                <a:solidFill>
                  <a:schemeClr val="tx1"/>
                </a:solidFill>
                <a:latin typeface="Calibri" charset="0"/>
                <a:ea typeface="MS PGothic" charset="0"/>
                <a:cs typeface="MS PGothic" charset="0"/>
              </a:defRPr>
            </a:lvl6pPr>
            <a:lvl7pPr marL="2815186" indent="-216553" eaLnBrk="0" fontAlgn="base" hangingPunct="0">
              <a:spcBef>
                <a:spcPct val="30000"/>
              </a:spcBef>
              <a:spcAft>
                <a:spcPct val="0"/>
              </a:spcAft>
              <a:defRPr sz="1100">
                <a:solidFill>
                  <a:schemeClr val="tx1"/>
                </a:solidFill>
                <a:latin typeface="Calibri" charset="0"/>
                <a:ea typeface="MS PGothic" charset="0"/>
                <a:cs typeface="MS PGothic" charset="0"/>
              </a:defRPr>
            </a:lvl7pPr>
            <a:lvl8pPr marL="3248292" indent="-216553" eaLnBrk="0" fontAlgn="base" hangingPunct="0">
              <a:spcBef>
                <a:spcPct val="30000"/>
              </a:spcBef>
              <a:spcAft>
                <a:spcPct val="0"/>
              </a:spcAft>
              <a:defRPr sz="1100">
                <a:solidFill>
                  <a:schemeClr val="tx1"/>
                </a:solidFill>
                <a:latin typeface="Calibri" charset="0"/>
                <a:ea typeface="MS PGothic" charset="0"/>
                <a:cs typeface="MS PGothic" charset="0"/>
              </a:defRPr>
            </a:lvl8pPr>
            <a:lvl9pPr marL="3681397" indent="-216553" eaLnBrk="0" fontAlgn="base" hangingPunct="0">
              <a:spcBef>
                <a:spcPct val="30000"/>
              </a:spcBef>
              <a:spcAft>
                <a:spcPct val="0"/>
              </a:spcAft>
              <a:defRPr sz="1100">
                <a:solidFill>
                  <a:schemeClr val="tx1"/>
                </a:solidFill>
                <a:latin typeface="Calibri" charset="0"/>
                <a:ea typeface="MS PGothic" charset="0"/>
                <a:cs typeface="MS PGothic" charset="0"/>
              </a:defRPr>
            </a:lvl9pPr>
          </a:lstStyle>
          <a:p>
            <a:fld id="{D17B30E2-6FD9-4A43-B5A8-F999B4E69BEC}" type="slidenum">
              <a:rPr lang="en-US"/>
              <a:pPr/>
              <a:t>38</a:t>
            </a:fld>
            <a:endParaRPr lang="en-US"/>
          </a:p>
        </p:txBody>
      </p:sp>
    </p:spTree>
    <p:extLst>
      <p:ext uri="{BB962C8B-B14F-4D97-AF65-F5344CB8AC3E}">
        <p14:creationId xmlns:p14="http://schemas.microsoft.com/office/powerpoint/2010/main" val="1105541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US">
                <a:latin typeface="Calibri" charset="0"/>
                <a:ea typeface="MS PGothic" charset="0"/>
              </a:rPr>
              <a:t>You want to be subtle enough that they don</a:t>
            </a:r>
            <a:r>
              <a:rPr lang="ja-JP" altLang="en-US">
                <a:latin typeface="Calibri" charset="0"/>
                <a:ea typeface="MS PGothic" charset="0"/>
              </a:rPr>
              <a:t>’</a:t>
            </a:r>
            <a:r>
              <a:rPr lang="en-US">
                <a:latin typeface="Calibri" charset="0"/>
                <a:ea typeface="MS PGothic" charset="0"/>
              </a:rPr>
              <a:t>t know what you</a:t>
            </a:r>
            <a:r>
              <a:rPr lang="ja-JP" altLang="en-US">
                <a:latin typeface="Calibri" charset="0"/>
                <a:ea typeface="MS PGothic" charset="0"/>
              </a:rPr>
              <a:t>’</a:t>
            </a:r>
            <a:r>
              <a:rPr lang="en-US">
                <a:latin typeface="Calibri" charset="0"/>
                <a:ea typeface="MS PGothic" charset="0"/>
              </a:rPr>
              <a:t>re trying to do to them (avoid demand effects, reactance). Not too subtle that they don</a:t>
            </a:r>
            <a:r>
              <a:rPr lang="ja-JP" altLang="en-US">
                <a:latin typeface="Calibri" charset="0"/>
                <a:ea typeface="MS PGothic" charset="0"/>
              </a:rPr>
              <a:t>’</a:t>
            </a:r>
            <a:r>
              <a:rPr lang="en-US">
                <a:latin typeface="Calibri" charset="0"/>
                <a:ea typeface="MS PGothic" charset="0"/>
              </a:rPr>
              <a:t>t notice it (Manipulation checks)</a:t>
            </a:r>
          </a:p>
          <a:p>
            <a:pPr>
              <a:buFontTx/>
              <a:buChar char="-"/>
            </a:pPr>
            <a:r>
              <a:rPr lang="en-US">
                <a:latin typeface="Calibri" charset="0"/>
                <a:ea typeface="MS PGothic" charset="0"/>
              </a:rPr>
              <a:t>Make it put people at least in the same psychological mindset that they would be in that situation, or can it put them into the actual situation</a:t>
            </a:r>
          </a:p>
          <a:p>
            <a:pPr>
              <a:buFontTx/>
              <a:buChar char="-"/>
            </a:pPr>
            <a:r>
              <a:rPr lang="en-US">
                <a:latin typeface="Calibri" charset="0"/>
                <a:ea typeface="MS PGothic" charset="0"/>
              </a:rPr>
              <a:t>Are you actually manipulating what you want? Sometimes your manipulation can get too far afield from what you intended</a:t>
            </a:r>
          </a:p>
          <a:p>
            <a:pPr>
              <a:buFontTx/>
              <a:buChar char="-"/>
            </a:pPr>
            <a:r>
              <a:rPr lang="en-US">
                <a:latin typeface="Calibri" charset="0"/>
                <a:ea typeface="MS PGothic" charset="0"/>
              </a:rPr>
              <a:t>Are you manipulating other things? If this is necessary, are there ways to measure and control for those variables? Can you run another study to correct it?</a:t>
            </a:r>
          </a:p>
        </p:txBody>
      </p:sp>
      <p:sp>
        <p:nvSpPr>
          <p:cNvPr id="133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aramond" charset="0"/>
                <a:ea typeface="MS PGothic" charset="0"/>
                <a:cs typeface="MS PGothic" charset="0"/>
              </a:defRPr>
            </a:lvl1pPr>
            <a:lvl2pPr marL="703797" indent="-270691">
              <a:defRPr>
                <a:solidFill>
                  <a:schemeClr val="tx1"/>
                </a:solidFill>
                <a:latin typeface="Garamond" charset="0"/>
                <a:ea typeface="MS PGothic" charset="0"/>
                <a:cs typeface="MS PGothic" charset="0"/>
              </a:defRPr>
            </a:lvl2pPr>
            <a:lvl3pPr marL="1082764" indent="-216553">
              <a:defRPr>
                <a:solidFill>
                  <a:schemeClr val="tx1"/>
                </a:solidFill>
                <a:latin typeface="Garamond" charset="0"/>
                <a:ea typeface="MS PGothic" charset="0"/>
                <a:cs typeface="MS PGothic" charset="0"/>
              </a:defRPr>
            </a:lvl3pPr>
            <a:lvl4pPr marL="1515869" indent="-216553">
              <a:defRPr>
                <a:solidFill>
                  <a:schemeClr val="tx1"/>
                </a:solidFill>
                <a:latin typeface="Garamond" charset="0"/>
                <a:ea typeface="MS PGothic" charset="0"/>
                <a:cs typeface="MS PGothic" charset="0"/>
              </a:defRPr>
            </a:lvl4pPr>
            <a:lvl5pPr marL="1948975" indent="-216553">
              <a:defRPr>
                <a:solidFill>
                  <a:schemeClr val="tx1"/>
                </a:solidFill>
                <a:latin typeface="Garamond" charset="0"/>
                <a:ea typeface="MS PGothic" charset="0"/>
                <a:cs typeface="MS PGothic" charset="0"/>
              </a:defRPr>
            </a:lvl5pPr>
            <a:lvl6pPr marL="2382081" indent="-216553" eaLnBrk="0" fontAlgn="base" hangingPunct="0">
              <a:spcBef>
                <a:spcPct val="0"/>
              </a:spcBef>
              <a:spcAft>
                <a:spcPct val="0"/>
              </a:spcAft>
              <a:defRPr>
                <a:solidFill>
                  <a:schemeClr val="tx1"/>
                </a:solidFill>
                <a:latin typeface="Garamond" charset="0"/>
                <a:ea typeface="MS PGothic" charset="0"/>
                <a:cs typeface="MS PGothic" charset="0"/>
              </a:defRPr>
            </a:lvl6pPr>
            <a:lvl7pPr marL="2815186" indent="-216553" eaLnBrk="0" fontAlgn="base" hangingPunct="0">
              <a:spcBef>
                <a:spcPct val="0"/>
              </a:spcBef>
              <a:spcAft>
                <a:spcPct val="0"/>
              </a:spcAft>
              <a:defRPr>
                <a:solidFill>
                  <a:schemeClr val="tx1"/>
                </a:solidFill>
                <a:latin typeface="Garamond" charset="0"/>
                <a:ea typeface="MS PGothic" charset="0"/>
                <a:cs typeface="MS PGothic" charset="0"/>
              </a:defRPr>
            </a:lvl7pPr>
            <a:lvl8pPr marL="3248292" indent="-216553" eaLnBrk="0" fontAlgn="base" hangingPunct="0">
              <a:spcBef>
                <a:spcPct val="0"/>
              </a:spcBef>
              <a:spcAft>
                <a:spcPct val="0"/>
              </a:spcAft>
              <a:defRPr>
                <a:solidFill>
                  <a:schemeClr val="tx1"/>
                </a:solidFill>
                <a:latin typeface="Garamond" charset="0"/>
                <a:ea typeface="MS PGothic" charset="0"/>
                <a:cs typeface="MS PGothic" charset="0"/>
              </a:defRPr>
            </a:lvl8pPr>
            <a:lvl9pPr marL="3681397" indent="-216553" eaLnBrk="0" fontAlgn="base" hangingPunct="0">
              <a:spcBef>
                <a:spcPct val="0"/>
              </a:spcBef>
              <a:spcAft>
                <a:spcPct val="0"/>
              </a:spcAft>
              <a:defRPr>
                <a:solidFill>
                  <a:schemeClr val="tx1"/>
                </a:solidFill>
                <a:latin typeface="Garamond" charset="0"/>
                <a:ea typeface="MS PGothic" charset="0"/>
                <a:cs typeface="MS PGothic" charset="0"/>
              </a:defRPr>
            </a:lvl9pPr>
          </a:lstStyle>
          <a:p>
            <a:fld id="{0B987FA6-0AFF-6C46-98D5-2DD330440312}" type="slidenum">
              <a:rPr lang="en-US"/>
              <a:pPr/>
              <a:t>39</a:t>
            </a:fld>
            <a:endParaRPr lang="en-US"/>
          </a:p>
        </p:txBody>
      </p:sp>
    </p:spTree>
    <p:extLst>
      <p:ext uri="{BB962C8B-B14F-4D97-AF65-F5344CB8AC3E}">
        <p14:creationId xmlns:p14="http://schemas.microsoft.com/office/powerpoint/2010/main" val="404757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6" name="Google Shape;1236;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latin typeface="Calibri"/>
                <a:ea typeface="Calibri"/>
                <a:cs typeface="Calibri"/>
                <a:sym typeface="Calibri"/>
              </a:rPr>
              <a:t>Think of Aesop’s fable, “The Boy Who Cried Wolf.” In that story, a boy who watched the villager’s sheep was bored one day. So he decided to yell “wolf!” even though there wasn’t a wolf. The villagers believed there was a wolf and came running to save their sheep. Now, they were wrong in thinking that there was a wolf. (Type I Error)</a:t>
            </a:r>
            <a:endParaRPr/>
          </a:p>
          <a:p>
            <a:pPr marL="0" lvl="0" indent="0" algn="l" rtl="0">
              <a:spcBef>
                <a:spcPts val="0"/>
              </a:spcBef>
              <a:spcAft>
                <a:spcPts val="0"/>
              </a:spcAft>
              <a:buClr>
                <a:schemeClr val="dk1"/>
              </a:buClr>
              <a:buSzPts val="12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a:latin typeface="Calibri"/>
                <a:ea typeface="Calibri"/>
                <a:cs typeface="Calibri"/>
                <a:sym typeface="Calibri"/>
              </a:rPr>
              <a:t>The next day there was actually a wolf. The boy yelled, “wolf!” but nobody came because they believed there wasn’t a wolf. Again, they were wrong in their belief about the wolf. So there are two ways you can be wrong. (Type II Error)</a:t>
            </a:r>
            <a:endParaRPr/>
          </a:p>
        </p:txBody>
      </p:sp>
      <p:sp>
        <p:nvSpPr>
          <p:cNvPr id="1237" name="Google Shape;1237;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359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45" name="Google Shape;1245;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latin typeface="Calibri"/>
                <a:ea typeface="Calibri"/>
                <a:cs typeface="Calibri"/>
                <a:sym typeface="Calibri"/>
              </a:rPr>
              <a:t>This is the first error in The Boy Who Cried Wolf.</a:t>
            </a:r>
            <a:endParaRPr/>
          </a:p>
        </p:txBody>
      </p:sp>
      <p:sp>
        <p:nvSpPr>
          <p:cNvPr id="1246" name="Google Shape;1246;p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9117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6" name="Google Shape;1236;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latin typeface="Calibri"/>
                <a:ea typeface="Calibri"/>
                <a:cs typeface="Calibri"/>
                <a:sym typeface="Calibri"/>
              </a:rPr>
              <a:t>Think of Aesop’s fable, “The Boy Who Cried Wolf.” In that story, a boy who watched the villager’s sheep was bored one day. So he decided to yell “wolf!” even though there wasn’t a wolf. The villagers believed there was a wolf and came running to save their sheep. Now, they were wrong in thinking that there was a wolf. (Type I Error)</a:t>
            </a:r>
            <a:endParaRPr/>
          </a:p>
          <a:p>
            <a:pPr marL="0" lvl="0" indent="0" algn="l" rtl="0">
              <a:spcBef>
                <a:spcPts val="0"/>
              </a:spcBef>
              <a:spcAft>
                <a:spcPts val="0"/>
              </a:spcAft>
              <a:buClr>
                <a:schemeClr val="dk1"/>
              </a:buClr>
              <a:buSzPts val="1200"/>
              <a:buFont typeface="Arial"/>
              <a:buNone/>
            </a:pPr>
            <a:endParaRPr>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a:latin typeface="Calibri"/>
                <a:ea typeface="Calibri"/>
                <a:cs typeface="Calibri"/>
                <a:sym typeface="Calibri"/>
              </a:rPr>
              <a:t>The next day there was actually a wolf. The boy yelled, “wolf!” but nobody came because they believed there wasn’t a wolf. Again, they were wrong in their belief about the wolf. So there are two ways you can be wrong. (Type II Error)</a:t>
            </a:r>
            <a:endParaRPr/>
          </a:p>
        </p:txBody>
      </p:sp>
      <p:sp>
        <p:nvSpPr>
          <p:cNvPr id="1237" name="Google Shape;1237;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163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52" name="Google Shape;1252;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latin typeface="Calibri"/>
                <a:ea typeface="Calibri"/>
                <a:cs typeface="Calibri"/>
                <a:sym typeface="Calibri"/>
              </a:rPr>
              <a:t>This is the second error in the Boy Who Cried Wolf.</a:t>
            </a:r>
            <a:endParaRPr/>
          </a:p>
          <a:p>
            <a:pPr marL="0" lvl="0" indent="0" algn="l" rtl="0">
              <a:spcBef>
                <a:spcPts val="0"/>
              </a:spcBef>
              <a:spcAft>
                <a:spcPts val="0"/>
              </a:spcAft>
              <a:buClr>
                <a:schemeClr val="dk1"/>
              </a:buClr>
              <a:buSzPts val="1200"/>
              <a:buFont typeface="Arial"/>
              <a:buNone/>
            </a:pPr>
            <a:endParaRPr>
              <a:latin typeface="Calibri"/>
              <a:ea typeface="Calibri"/>
              <a:cs typeface="Calibri"/>
              <a:sym typeface="Calibri"/>
            </a:endParaRPr>
          </a:p>
          <a:p>
            <a:pPr marL="0" marR="0" lvl="1" indent="0" algn="l" rtl="0">
              <a:lnSpc>
                <a:spcPct val="100000"/>
              </a:lnSpc>
              <a:spcBef>
                <a:spcPts val="0"/>
              </a:spcBef>
              <a:spcAft>
                <a:spcPts val="0"/>
              </a:spcAft>
              <a:buClr>
                <a:schemeClr val="dk1"/>
              </a:buClr>
              <a:buSzPts val="2400"/>
              <a:buFont typeface="Avenir"/>
              <a:buNone/>
            </a:pPr>
            <a:r>
              <a:rPr lang="en-US" sz="2400">
                <a:latin typeface="Avenir"/>
                <a:ea typeface="Avenir"/>
                <a:cs typeface="Avenir"/>
                <a:sym typeface="Avenir"/>
              </a:rPr>
              <a:t>Although the treatment does have an effect, it is not large enough to show up in our data</a:t>
            </a:r>
            <a:endParaRPr/>
          </a:p>
          <a:p>
            <a:pPr marL="0" lvl="0" indent="0" algn="l" rtl="0">
              <a:spcBef>
                <a:spcPts val="0"/>
              </a:spcBef>
              <a:spcAft>
                <a:spcPts val="0"/>
              </a:spcAft>
              <a:buClr>
                <a:schemeClr val="dk1"/>
              </a:buClr>
              <a:buSzPts val="1200"/>
              <a:buFont typeface="Arial"/>
              <a:buNone/>
            </a:pPr>
            <a:endParaRPr>
              <a:latin typeface="Calibri"/>
              <a:ea typeface="Calibri"/>
              <a:cs typeface="Calibri"/>
              <a:sym typeface="Calibri"/>
            </a:endParaRPr>
          </a:p>
        </p:txBody>
      </p:sp>
      <p:sp>
        <p:nvSpPr>
          <p:cNvPr id="1253" name="Google Shape;1253;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435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259" name="Google Shape;125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504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68" name="Google Shape;1268;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latin typeface="Calibri"/>
              <a:ea typeface="Calibri"/>
              <a:cs typeface="Calibri"/>
              <a:sym typeface="Calibri"/>
            </a:endParaRPr>
          </a:p>
        </p:txBody>
      </p:sp>
      <p:sp>
        <p:nvSpPr>
          <p:cNvPr id="1269" name="Google Shape;1269;p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690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276" name="Google Shape;1276;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239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853683-AA6C-5546-B791-308D0D335753}"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853683-AA6C-5546-B791-308D0D335753}"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53683-AA6C-5546-B791-308D0D335753}"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853683-AA6C-5546-B791-308D0D335753}"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853683-AA6C-5546-B791-308D0D335753}"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853683-AA6C-5546-B791-308D0D335753}"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53683-AA6C-5546-B791-308D0D335753}"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53683-AA6C-5546-B791-308D0D335753}"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53683-AA6C-5546-B791-308D0D335753}"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650E1-8A3E-6846-8462-9DAD92A9B3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pple Gothic"/>
              </a:defRPr>
            </a:lvl1pPr>
          </a:lstStyle>
          <a:p>
            <a:fld id="{59853683-AA6C-5546-B791-308D0D335753}" type="datetimeFigureOut">
              <a:rPr lang="en-US" smtClean="0"/>
              <a:pPr/>
              <a:t>10/4/2023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pple Gothic"/>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pple Gothic"/>
              </a:defRPr>
            </a:lvl1pPr>
          </a:lstStyle>
          <a:p>
            <a:fld id="{2B8650E1-8A3E-6846-8462-9DAD92A9B36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Apple Gothic"/>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pple Gothic"/>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pple Gothic"/>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pple Gothic"/>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pple Gothic"/>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pple Gothic"/>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More about Hypothesis Testing</a:t>
            </a:r>
            <a:endParaRPr lang="en-US" dirty="0">
              <a:solidFill>
                <a:schemeClr val="bg1"/>
              </a:solidFill>
            </a:endParaRPr>
          </a:p>
        </p:txBody>
      </p:sp>
    </p:spTree>
    <p:extLst>
      <p:ext uri="{BB962C8B-B14F-4D97-AF65-F5344CB8AC3E}">
        <p14:creationId xmlns:p14="http://schemas.microsoft.com/office/powerpoint/2010/main" val="417863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1"/>
          <p:cNvSpPr txBox="1">
            <a:spLocks noGrp="1"/>
          </p:cNvSpPr>
          <p:nvPr>
            <p:ph type="title"/>
          </p:nvPr>
        </p:nvSpPr>
        <p:spPr>
          <a:xfrm>
            <a:off x="1485900" y="912668"/>
            <a:ext cx="6172200"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600"/>
            </a:pPr>
            <a:r>
              <a:rPr lang="en-US" sz="2700">
                <a:latin typeface="Avenir"/>
                <a:ea typeface="Avenir"/>
                <a:cs typeface="Avenir"/>
                <a:sym typeface="Avenir"/>
              </a:rPr>
              <a:t>The Relationship Between </a:t>
            </a:r>
            <a:r>
              <a:rPr lang="en-US" sz="2700" i="1">
                <a:latin typeface="Avenir"/>
                <a:ea typeface="Avenir"/>
                <a:cs typeface="Avenir"/>
                <a:sym typeface="Avenir"/>
              </a:rPr>
              <a:t>α</a:t>
            </a:r>
            <a:r>
              <a:rPr lang="en-US" sz="2700">
                <a:latin typeface="Avenir"/>
                <a:ea typeface="Avenir"/>
                <a:cs typeface="Avenir"/>
                <a:sym typeface="Avenir"/>
              </a:rPr>
              <a:t> &amp; Errors</a:t>
            </a:r>
            <a:endParaRPr/>
          </a:p>
        </p:txBody>
      </p:sp>
      <p:sp>
        <p:nvSpPr>
          <p:cNvPr id="1272" name="Google Shape;1272;p101"/>
          <p:cNvSpPr txBox="1">
            <a:spLocks noGrp="1"/>
          </p:cNvSpPr>
          <p:nvPr>
            <p:ph type="body" idx="1"/>
          </p:nvPr>
        </p:nvSpPr>
        <p:spPr>
          <a:xfrm>
            <a:off x="1485901" y="3539728"/>
            <a:ext cx="6374606" cy="2405604"/>
          </a:xfrm>
          <a:prstGeom prst="rect">
            <a:avLst/>
          </a:prstGeom>
          <a:noFill/>
          <a:ln>
            <a:noFill/>
          </a:ln>
        </p:spPr>
        <p:txBody>
          <a:bodyPr spcFirstLastPara="1" vert="horz" wrap="square" lIns="68569" tIns="34275" rIns="68569" bIns="34275" rtlCol="0" anchor="t" anchorCtr="0">
            <a:normAutofit/>
          </a:bodyPr>
          <a:lstStyle/>
          <a:p>
            <a:pPr marL="257175" indent="-257175">
              <a:spcBef>
                <a:spcPts val="0"/>
              </a:spcBef>
              <a:buClr>
                <a:schemeClr val="dk1"/>
              </a:buClr>
              <a:buSzPts val="2400"/>
            </a:pPr>
            <a:r>
              <a:rPr lang="en-US" sz="1800" dirty="0">
                <a:latin typeface="Avenir"/>
                <a:ea typeface="Avenir"/>
                <a:cs typeface="Avenir"/>
                <a:sym typeface="Avenir"/>
              </a:rPr>
              <a:t>The alpha (</a:t>
            </a:r>
            <a:r>
              <a:rPr lang="en-US" sz="1800" dirty="0">
                <a:solidFill>
                  <a:srgbClr val="D2533C"/>
                </a:solidFill>
                <a:latin typeface="Avenir"/>
                <a:ea typeface="Avenir"/>
                <a:cs typeface="Avenir"/>
                <a:sym typeface="Avenir"/>
              </a:rPr>
              <a:t>α</a:t>
            </a:r>
            <a:r>
              <a:rPr lang="en-US" sz="1800" dirty="0">
                <a:latin typeface="Avenir"/>
                <a:ea typeface="Avenir"/>
                <a:cs typeface="Avenir"/>
                <a:sym typeface="Avenir"/>
              </a:rPr>
              <a:t>) level is the probability of a Type I error</a:t>
            </a:r>
            <a:endParaRPr dirty="0"/>
          </a:p>
          <a:p>
            <a:pPr marL="420291" lvl="1" indent="-214311">
              <a:spcBef>
                <a:spcPts val="270"/>
              </a:spcBef>
              <a:buClr>
                <a:srgbClr val="0070C0"/>
              </a:buClr>
              <a:buSzPts val="1800"/>
            </a:pPr>
            <a:r>
              <a:rPr lang="en-US" sz="1350" i="1" dirty="0">
                <a:solidFill>
                  <a:srgbClr val="0070C0"/>
                </a:solidFill>
                <a:latin typeface="Avenir"/>
                <a:ea typeface="Avenir"/>
                <a:cs typeface="Avenir"/>
                <a:sym typeface="Avenir"/>
              </a:rPr>
              <a:t>If α = .05: The probability that the test will lead to a Type I error is 5%</a:t>
            </a:r>
            <a:endParaRPr dirty="0"/>
          </a:p>
          <a:p>
            <a:pPr marL="420291" lvl="1" indent="-214311">
              <a:spcBef>
                <a:spcPts val="270"/>
              </a:spcBef>
              <a:buClr>
                <a:srgbClr val="0070C0"/>
              </a:buClr>
              <a:buSzPts val="1800"/>
            </a:pPr>
            <a:r>
              <a:rPr lang="en-US" sz="1350" i="1" dirty="0">
                <a:solidFill>
                  <a:srgbClr val="0070C0"/>
                </a:solidFill>
                <a:latin typeface="Avenir"/>
                <a:ea typeface="Avenir"/>
                <a:cs typeface="Avenir"/>
                <a:sym typeface="Avenir"/>
              </a:rPr>
              <a:t>If α = .01: The probability that the test will lead to a Type I error is 1%</a:t>
            </a:r>
            <a:endParaRPr dirty="0"/>
          </a:p>
          <a:p>
            <a:pPr marL="257175" indent="-257175">
              <a:spcBef>
                <a:spcPts val="1260"/>
              </a:spcBef>
              <a:buClr>
                <a:schemeClr val="dk1"/>
              </a:buClr>
              <a:buSzPts val="2400"/>
            </a:pPr>
            <a:r>
              <a:rPr lang="en-US" sz="1800" dirty="0">
                <a:latin typeface="Avenir"/>
                <a:ea typeface="Avenir"/>
                <a:cs typeface="Avenir"/>
                <a:sym typeface="Avenir"/>
              </a:rPr>
              <a:t>How does changing α influence Type II errors?</a:t>
            </a:r>
            <a:endParaRPr dirty="0"/>
          </a:p>
          <a:p>
            <a:pPr marL="420291" lvl="1" indent="-214311">
              <a:spcBef>
                <a:spcPts val="270"/>
              </a:spcBef>
              <a:buClr>
                <a:srgbClr val="0070C0"/>
              </a:buClr>
              <a:buSzPts val="1800"/>
            </a:pPr>
            <a:r>
              <a:rPr lang="en-US" sz="1350" dirty="0">
                <a:solidFill>
                  <a:srgbClr val="0070C0"/>
                </a:solidFill>
                <a:latin typeface="Avenir"/>
                <a:ea typeface="Avenir"/>
                <a:cs typeface="Avenir"/>
                <a:sym typeface="Avenir"/>
              </a:rPr>
              <a:t>As we make </a:t>
            </a:r>
            <a:r>
              <a:rPr lang="en-US" sz="1350" b="1" i="1" dirty="0">
                <a:solidFill>
                  <a:srgbClr val="0070C0"/>
                </a:solidFill>
                <a:latin typeface="Avenir"/>
                <a:ea typeface="Avenir"/>
                <a:cs typeface="Avenir"/>
                <a:sym typeface="Avenir"/>
              </a:rPr>
              <a:t>α</a:t>
            </a:r>
            <a:r>
              <a:rPr lang="en-US" sz="1350" dirty="0">
                <a:solidFill>
                  <a:srgbClr val="0070C0"/>
                </a:solidFill>
                <a:latin typeface="Avenir"/>
                <a:ea typeface="Avenir"/>
                <a:cs typeface="Avenir"/>
                <a:sym typeface="Avenir"/>
              </a:rPr>
              <a:t> smaller, we decrease the chance of making a Type I error.</a:t>
            </a:r>
            <a:endParaRPr dirty="0"/>
          </a:p>
          <a:p>
            <a:pPr marL="420291" lvl="1" indent="-214311">
              <a:spcBef>
                <a:spcPts val="270"/>
              </a:spcBef>
              <a:buClr>
                <a:srgbClr val="0070C0"/>
              </a:buClr>
              <a:buSzPts val="1800"/>
            </a:pPr>
            <a:r>
              <a:rPr lang="en-US" sz="1350" dirty="0">
                <a:solidFill>
                  <a:srgbClr val="0070C0"/>
                </a:solidFill>
                <a:latin typeface="Avenir"/>
                <a:ea typeface="Avenir"/>
                <a:cs typeface="Avenir"/>
                <a:sym typeface="Avenir"/>
              </a:rPr>
              <a:t>However, we also make it harder to reject the null; thus increasing the risk of a Type II error</a:t>
            </a:r>
            <a:endParaRPr dirty="0"/>
          </a:p>
        </p:txBody>
      </p:sp>
      <p:pic>
        <p:nvPicPr>
          <p:cNvPr id="1273" name="Google Shape;1273;p101" descr="08p246_t01"/>
          <p:cNvPicPr preferRelativeResize="0"/>
          <p:nvPr/>
        </p:nvPicPr>
        <p:blipFill rotWithShape="1">
          <a:blip r:embed="rId3">
            <a:alphaModFix/>
          </a:blip>
          <a:srcRect l="28845"/>
          <a:stretch/>
        </p:blipFill>
        <p:spPr>
          <a:xfrm>
            <a:off x="2385417" y="1769920"/>
            <a:ext cx="4373166" cy="1640681"/>
          </a:xfrm>
          <a:prstGeom prst="rect">
            <a:avLst/>
          </a:prstGeom>
          <a:noFill/>
          <a:ln>
            <a:noFill/>
          </a:ln>
        </p:spPr>
      </p:pic>
    </p:spTree>
    <p:extLst>
      <p:ext uri="{BB962C8B-B14F-4D97-AF65-F5344CB8AC3E}">
        <p14:creationId xmlns:p14="http://schemas.microsoft.com/office/powerpoint/2010/main" val="21922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aphicFrame>
        <p:nvGraphicFramePr>
          <p:cNvPr id="1278" name="Google Shape;1278;p102"/>
          <p:cNvGraphicFramePr/>
          <p:nvPr/>
        </p:nvGraphicFramePr>
        <p:xfrm>
          <a:off x="3683001" y="977267"/>
          <a:ext cx="4165594" cy="2896879"/>
        </p:xfrm>
        <a:graphic>
          <a:graphicData uri="http://schemas.openxmlformats.org/drawingml/2006/table">
            <a:tbl>
              <a:tblPr>
                <a:noFill/>
              </a:tblPr>
              <a:tblGrid>
                <a:gridCol w="1019644">
                  <a:extLst>
                    <a:ext uri="{9D8B030D-6E8A-4147-A177-3AD203B41FA5}">
                      <a16:colId xmlns:a16="http://schemas.microsoft.com/office/drawing/2014/main" val="20000"/>
                    </a:ext>
                  </a:extLst>
                </a:gridCol>
                <a:gridCol w="1541888">
                  <a:extLst>
                    <a:ext uri="{9D8B030D-6E8A-4147-A177-3AD203B41FA5}">
                      <a16:colId xmlns:a16="http://schemas.microsoft.com/office/drawing/2014/main" val="20001"/>
                    </a:ext>
                  </a:extLst>
                </a:gridCol>
                <a:gridCol w="1604063">
                  <a:extLst>
                    <a:ext uri="{9D8B030D-6E8A-4147-A177-3AD203B41FA5}">
                      <a16:colId xmlns:a16="http://schemas.microsoft.com/office/drawing/2014/main" val="20002"/>
                    </a:ext>
                  </a:extLst>
                </a:gridCol>
              </a:tblGrid>
              <a:tr h="507994">
                <a:tc>
                  <a:txBody>
                    <a:bodyPr/>
                    <a:lstStyle/>
                    <a:p>
                      <a:pPr marL="0" marR="0" lvl="0" indent="0" algn="l" rtl="0">
                        <a:spcBef>
                          <a:spcPts val="0"/>
                        </a:spcBef>
                        <a:spcAft>
                          <a:spcPts val="0"/>
                        </a:spcAft>
                        <a:buClr>
                          <a:schemeClr val="dk1"/>
                        </a:buClr>
                        <a:buSzPts val="1800"/>
                        <a:buFont typeface="Calibri"/>
                        <a:buNone/>
                      </a:pPr>
                      <a:endParaRPr sz="1400" u="none" strike="noStrike" cap="none">
                        <a:latin typeface="Avenir"/>
                        <a:ea typeface="Avenir"/>
                        <a:cs typeface="Avenir"/>
                        <a:sym typeface="Avenir"/>
                      </a:endParaRPr>
                    </a:p>
                  </a:txBody>
                  <a:tcPr marL="68588" marR="68588" marT="34294" marB="34294"/>
                </a:tc>
                <a:tc>
                  <a:txBody>
                    <a:bodyPr/>
                    <a:lstStyle/>
                    <a:p>
                      <a:pPr marL="0" marR="0" lvl="0" indent="0" algn="ctr" rtl="0">
                        <a:spcBef>
                          <a:spcPts val="0"/>
                        </a:spcBef>
                        <a:spcAft>
                          <a:spcPts val="0"/>
                        </a:spcAft>
                        <a:buClr>
                          <a:schemeClr val="dk1"/>
                        </a:buClr>
                        <a:buSzPts val="1800"/>
                        <a:buFont typeface="Avenir"/>
                        <a:buNone/>
                      </a:pPr>
                      <a:r>
                        <a:rPr lang="en-US" sz="1400" b="0" u="none" strike="noStrike" cap="none">
                          <a:latin typeface="Avenir"/>
                          <a:ea typeface="Avenir"/>
                          <a:cs typeface="Avenir"/>
                          <a:sym typeface="Avenir"/>
                        </a:rPr>
                        <a:t>H</a:t>
                      </a:r>
                      <a:r>
                        <a:rPr lang="en-US" sz="1400" b="0" u="none" strike="noStrike" cap="none" baseline="-25000">
                          <a:latin typeface="Avenir"/>
                          <a:ea typeface="Avenir"/>
                          <a:cs typeface="Avenir"/>
                          <a:sym typeface="Avenir"/>
                        </a:rPr>
                        <a:t>0</a:t>
                      </a:r>
                      <a:r>
                        <a:rPr lang="en-US" sz="1400" b="0" u="none" strike="noStrike" cap="none">
                          <a:latin typeface="Avenir"/>
                          <a:ea typeface="Avenir"/>
                          <a:cs typeface="Avenir"/>
                          <a:sym typeface="Avenir"/>
                        </a:rPr>
                        <a:t> is TRUE</a:t>
                      </a:r>
                      <a:endParaRPr sz="1400" u="none" strike="noStrike" cap="none"/>
                    </a:p>
                  </a:txBody>
                  <a:tcPr marL="68588" marR="68588" marT="34294" marB="34294" anchor="ctr"/>
                </a:tc>
                <a:tc>
                  <a:txBody>
                    <a:bodyPr/>
                    <a:lstStyle/>
                    <a:p>
                      <a:pPr marL="0" marR="0" lvl="0" indent="0" algn="ctr" rtl="0">
                        <a:spcBef>
                          <a:spcPts val="0"/>
                        </a:spcBef>
                        <a:spcAft>
                          <a:spcPts val="0"/>
                        </a:spcAft>
                        <a:buClr>
                          <a:schemeClr val="dk1"/>
                        </a:buClr>
                        <a:buSzPts val="1800"/>
                        <a:buFont typeface="Avenir"/>
                        <a:buNone/>
                      </a:pPr>
                      <a:r>
                        <a:rPr lang="en-US" sz="1400" b="0" u="none" strike="noStrike" cap="none">
                          <a:latin typeface="Avenir"/>
                          <a:ea typeface="Avenir"/>
                          <a:cs typeface="Avenir"/>
                          <a:sym typeface="Avenir"/>
                        </a:rPr>
                        <a:t>H</a:t>
                      </a:r>
                      <a:r>
                        <a:rPr lang="en-US" sz="1400" b="0" u="none" strike="noStrike" cap="none" baseline="-25000">
                          <a:latin typeface="Avenir"/>
                          <a:ea typeface="Avenir"/>
                          <a:cs typeface="Avenir"/>
                          <a:sym typeface="Avenir"/>
                        </a:rPr>
                        <a:t>0</a:t>
                      </a:r>
                      <a:r>
                        <a:rPr lang="en-US" sz="1400" b="0" u="none" strike="noStrike" cap="none">
                          <a:latin typeface="Avenir"/>
                          <a:ea typeface="Avenir"/>
                          <a:cs typeface="Avenir"/>
                          <a:sym typeface="Avenir"/>
                        </a:rPr>
                        <a:t> is FALSE</a:t>
                      </a:r>
                      <a:endParaRPr sz="1400" u="none" strike="noStrike" cap="none"/>
                    </a:p>
                  </a:txBody>
                  <a:tcPr marL="68588" marR="68588" marT="34294" marB="34294" anchor="ctr"/>
                </a:tc>
                <a:extLst>
                  <a:ext uri="{0D108BD9-81ED-4DB2-BD59-A6C34878D82A}">
                    <a16:rowId xmlns:a16="http://schemas.microsoft.com/office/drawing/2014/main" val="10000"/>
                  </a:ext>
                </a:extLst>
              </a:tr>
              <a:tr h="1268738">
                <a:tc>
                  <a:txBody>
                    <a:bodyPr/>
                    <a:lstStyle/>
                    <a:p>
                      <a:pPr marL="0" marR="0" lvl="0" indent="0" algn="ctr" rtl="0">
                        <a:spcBef>
                          <a:spcPts val="0"/>
                        </a:spcBef>
                        <a:spcAft>
                          <a:spcPts val="0"/>
                        </a:spcAft>
                        <a:buClr>
                          <a:schemeClr val="dk1"/>
                        </a:buClr>
                        <a:buSzPts val="1800"/>
                        <a:buFont typeface="Avenir"/>
                        <a:buNone/>
                      </a:pPr>
                      <a:r>
                        <a:rPr lang="en-US" sz="1400" b="0" u="none" strike="noStrike" cap="none">
                          <a:latin typeface="Avenir"/>
                          <a:ea typeface="Avenir"/>
                          <a:cs typeface="Avenir"/>
                          <a:sym typeface="Avenir"/>
                        </a:rPr>
                        <a:t>Reject H</a:t>
                      </a:r>
                      <a:r>
                        <a:rPr lang="en-US" sz="1400" b="0" u="none" strike="noStrike" cap="none" baseline="-25000">
                          <a:latin typeface="Avenir"/>
                          <a:ea typeface="Avenir"/>
                          <a:cs typeface="Avenir"/>
                          <a:sym typeface="Avenir"/>
                        </a:rPr>
                        <a:t>0</a:t>
                      </a:r>
                      <a:endParaRPr sz="1400" u="none" strike="noStrike" cap="none"/>
                    </a:p>
                  </a:txBody>
                  <a:tcPr marL="68588" marR="68588" marT="34294" marB="34294" anchor="ctr"/>
                </a:tc>
                <a:tc>
                  <a:txBody>
                    <a:bodyPr/>
                    <a:lstStyle/>
                    <a:p>
                      <a:pPr marL="0" marR="0" lvl="0" indent="0" algn="ctr" rtl="0">
                        <a:spcBef>
                          <a:spcPts val="0"/>
                        </a:spcBef>
                        <a:spcAft>
                          <a:spcPts val="0"/>
                        </a:spcAft>
                        <a:buClr>
                          <a:srgbClr val="FF0000"/>
                        </a:buClr>
                        <a:buSzPts val="1800"/>
                        <a:buFont typeface="Avenir"/>
                        <a:buNone/>
                      </a:pPr>
                      <a:r>
                        <a:rPr lang="en-US" sz="1400" b="0" u="none" strike="noStrike" cap="none">
                          <a:solidFill>
                            <a:srgbClr val="FF0000"/>
                          </a:solidFill>
                          <a:latin typeface="Avenir"/>
                          <a:ea typeface="Avenir"/>
                          <a:cs typeface="Avenir"/>
                          <a:sym typeface="Avenir"/>
                        </a:rPr>
                        <a:t>Type I Error</a:t>
                      </a:r>
                      <a:endParaRPr sz="1400" u="none" strike="noStrike" cap="none"/>
                    </a:p>
                    <a:p>
                      <a:pPr marL="0" marR="0" lvl="0" indent="0" algn="ctr" rtl="0">
                        <a:spcBef>
                          <a:spcPts val="1800"/>
                        </a:spcBef>
                        <a:spcAft>
                          <a:spcPts val="0"/>
                        </a:spcAft>
                        <a:buClr>
                          <a:schemeClr val="dk1"/>
                        </a:buClr>
                        <a:buSzPts val="1800"/>
                        <a:buFont typeface="Avenir"/>
                        <a:buNone/>
                      </a:pPr>
                      <a:r>
                        <a:rPr lang="en-US" sz="1400" u="none" strike="noStrike" cap="none">
                          <a:latin typeface="Avenir"/>
                          <a:ea typeface="Avenir"/>
                          <a:cs typeface="Avenir"/>
                          <a:sym typeface="Avenir"/>
                        </a:rPr>
                        <a:t>“Crying Wolf”</a:t>
                      </a:r>
                      <a:endParaRPr sz="1400" u="none" strike="noStrike" cap="none"/>
                    </a:p>
                    <a:p>
                      <a:pPr marL="0" marR="0" lvl="0" indent="0" algn="ctr" rtl="0">
                        <a:spcBef>
                          <a:spcPts val="600"/>
                        </a:spcBef>
                        <a:spcAft>
                          <a:spcPts val="0"/>
                        </a:spcAft>
                        <a:buClr>
                          <a:schemeClr val="dk1"/>
                        </a:buClr>
                        <a:buSzPts val="1800"/>
                        <a:buFont typeface="Avenir"/>
                        <a:buNone/>
                      </a:pPr>
                      <a:r>
                        <a:rPr lang="en-US" sz="1400" i="1" u="none" strike="noStrike" cap="none">
                          <a:latin typeface="Avenir"/>
                          <a:ea typeface="Avenir"/>
                          <a:cs typeface="Avenir"/>
                          <a:sym typeface="Avenir"/>
                        </a:rPr>
                        <a:t>p</a:t>
                      </a:r>
                      <a:r>
                        <a:rPr lang="en-US" sz="1400" u="none" strike="noStrike" cap="none">
                          <a:latin typeface="Avenir"/>
                          <a:ea typeface="Avenir"/>
                          <a:cs typeface="Avenir"/>
                          <a:sym typeface="Avenir"/>
                        </a:rPr>
                        <a:t>(reject|H</a:t>
                      </a:r>
                      <a:r>
                        <a:rPr lang="en-US" sz="1400" u="none" strike="noStrike" cap="none" baseline="-25000">
                          <a:latin typeface="Avenir"/>
                          <a:ea typeface="Avenir"/>
                          <a:cs typeface="Avenir"/>
                          <a:sym typeface="Avenir"/>
                        </a:rPr>
                        <a:t>0</a:t>
                      </a:r>
                      <a:r>
                        <a:rPr lang="en-US" sz="1400" u="none" strike="noStrike" cap="none">
                          <a:latin typeface="Avenir"/>
                          <a:ea typeface="Avenir"/>
                          <a:cs typeface="Avenir"/>
                          <a:sym typeface="Avenir"/>
                        </a:rPr>
                        <a:t>) = </a:t>
                      </a:r>
                      <a:r>
                        <a:rPr lang="en-US" sz="1400" b="1" u="none" strike="noStrike" cap="none">
                          <a:solidFill>
                            <a:srgbClr val="000000"/>
                          </a:solidFill>
                          <a:latin typeface="Times"/>
                          <a:ea typeface="Times"/>
                          <a:cs typeface="Times"/>
                          <a:sym typeface="Times"/>
                        </a:rPr>
                        <a:t>α</a:t>
                      </a:r>
                      <a:endParaRPr sz="1400" i="1" u="none" strike="noStrike" cap="none">
                        <a:latin typeface="Avenir"/>
                        <a:ea typeface="Avenir"/>
                        <a:cs typeface="Avenir"/>
                        <a:sym typeface="Avenir"/>
                      </a:endParaRPr>
                    </a:p>
                  </a:txBody>
                  <a:tcPr marL="68588" marR="68588" marT="34294" marB="34294" anchor="ctr"/>
                </a:tc>
                <a:tc>
                  <a:txBody>
                    <a:bodyPr/>
                    <a:lstStyle/>
                    <a:p>
                      <a:pPr marL="0" marR="0" lvl="0" indent="0" algn="ctr" rtl="0">
                        <a:spcBef>
                          <a:spcPts val="0"/>
                        </a:spcBef>
                        <a:spcAft>
                          <a:spcPts val="0"/>
                        </a:spcAft>
                        <a:buClr>
                          <a:srgbClr val="008000"/>
                        </a:buClr>
                        <a:buSzPts val="1800"/>
                        <a:buFont typeface="Avenir"/>
                        <a:buNone/>
                      </a:pPr>
                      <a:r>
                        <a:rPr lang="en-US" sz="1400" b="0" u="none" strike="noStrike" cap="none">
                          <a:solidFill>
                            <a:srgbClr val="008000"/>
                          </a:solidFill>
                          <a:latin typeface="Avenir"/>
                          <a:ea typeface="Avenir"/>
                          <a:cs typeface="Avenir"/>
                          <a:sym typeface="Avenir"/>
                        </a:rPr>
                        <a:t>Correct Decision</a:t>
                      </a:r>
                      <a:endParaRPr sz="1400" u="none" strike="noStrike" cap="none"/>
                    </a:p>
                    <a:p>
                      <a:pPr marL="0" marR="0" lvl="0" indent="0" algn="ctr" rtl="0">
                        <a:lnSpc>
                          <a:spcPct val="100000"/>
                        </a:lnSpc>
                        <a:spcBef>
                          <a:spcPts val="600"/>
                        </a:spcBef>
                        <a:spcAft>
                          <a:spcPts val="0"/>
                        </a:spcAft>
                        <a:buClr>
                          <a:schemeClr val="dk1"/>
                        </a:buClr>
                        <a:buSzPts val="1800"/>
                        <a:buFont typeface="Avenir"/>
                        <a:buNone/>
                      </a:pPr>
                      <a:r>
                        <a:rPr lang="en-US" sz="1400" i="1" u="none" strike="noStrike" cap="none">
                          <a:latin typeface="Avenir"/>
                          <a:ea typeface="Avenir"/>
                          <a:cs typeface="Avenir"/>
                          <a:sym typeface="Avenir"/>
                        </a:rPr>
                        <a:t>p</a:t>
                      </a:r>
                      <a:r>
                        <a:rPr lang="en-US" sz="1400" u="none" strike="noStrike" cap="none">
                          <a:latin typeface="Avenir"/>
                          <a:ea typeface="Avenir"/>
                          <a:cs typeface="Avenir"/>
                          <a:sym typeface="Avenir"/>
                        </a:rPr>
                        <a:t>(reject|H</a:t>
                      </a:r>
                      <a:r>
                        <a:rPr lang="en-US" sz="1400" u="none" strike="noStrike" cap="none" baseline="-25000">
                          <a:latin typeface="Avenir"/>
                          <a:ea typeface="Avenir"/>
                          <a:cs typeface="Avenir"/>
                          <a:sym typeface="Avenir"/>
                        </a:rPr>
                        <a:t>1</a:t>
                      </a:r>
                      <a:r>
                        <a:rPr lang="en-US" sz="1400" u="none" strike="noStrike" cap="none">
                          <a:latin typeface="Avenir"/>
                          <a:ea typeface="Avenir"/>
                          <a:cs typeface="Avenir"/>
                          <a:sym typeface="Avenir"/>
                        </a:rPr>
                        <a:t>) = </a:t>
                      </a:r>
                      <a:r>
                        <a:rPr lang="en-US" sz="1400" i="1" u="none" strike="noStrike" cap="none">
                          <a:latin typeface="Avenir"/>
                          <a:ea typeface="Avenir"/>
                          <a:cs typeface="Avenir"/>
                          <a:sym typeface="Avenir"/>
                        </a:rPr>
                        <a:t>1- </a:t>
                      </a:r>
                      <a:r>
                        <a:rPr lang="en-US" sz="1400" u="none" strike="noStrike" cap="none">
                          <a:solidFill>
                            <a:srgbClr val="000000"/>
                          </a:solidFill>
                          <a:latin typeface="Avenir"/>
                          <a:ea typeface="Avenir"/>
                          <a:cs typeface="Avenir"/>
                          <a:sym typeface="Avenir"/>
                        </a:rPr>
                        <a:t>β</a:t>
                      </a:r>
                      <a:r>
                        <a:rPr lang="en-US" sz="1400" i="0" u="none" strike="noStrike" cap="none">
                          <a:latin typeface="Avenir"/>
                          <a:ea typeface="Avenir"/>
                          <a:cs typeface="Avenir"/>
                          <a:sym typeface="Avenir"/>
                        </a:rPr>
                        <a:t>  </a:t>
                      </a:r>
                      <a:endParaRPr sz="1400" u="none" strike="noStrike" cap="none"/>
                    </a:p>
                    <a:p>
                      <a:pPr marL="0" marR="0" lvl="0" indent="0" algn="ctr" rtl="0">
                        <a:lnSpc>
                          <a:spcPct val="100000"/>
                        </a:lnSpc>
                        <a:spcBef>
                          <a:spcPts val="1200"/>
                        </a:spcBef>
                        <a:spcAft>
                          <a:spcPts val="0"/>
                        </a:spcAft>
                        <a:buClr>
                          <a:schemeClr val="dk1"/>
                        </a:buClr>
                        <a:buSzPts val="1800"/>
                        <a:buFont typeface="Avenir"/>
                        <a:buNone/>
                      </a:pPr>
                      <a:r>
                        <a:rPr lang="en-US" sz="1400" i="0" u="none" strike="noStrike" cap="none">
                          <a:latin typeface="Avenir"/>
                          <a:ea typeface="Avenir"/>
                          <a:cs typeface="Avenir"/>
                          <a:sym typeface="Avenir"/>
                        </a:rPr>
                        <a:t>Also called </a:t>
                      </a:r>
                      <a:r>
                        <a:rPr lang="en-US" sz="1400" b="1" i="0" u="none" strike="noStrike" cap="none">
                          <a:latin typeface="Avenir"/>
                          <a:ea typeface="Avenir"/>
                          <a:cs typeface="Avenir"/>
                          <a:sym typeface="Avenir"/>
                        </a:rPr>
                        <a:t>power </a:t>
                      </a:r>
                      <a:r>
                        <a:rPr lang="en-US" sz="1400" i="0" u="none" strike="noStrike" cap="none">
                          <a:latin typeface="Avenir"/>
                          <a:ea typeface="Avenir"/>
                          <a:cs typeface="Avenir"/>
                          <a:sym typeface="Avenir"/>
                        </a:rPr>
                        <a:t>of the test</a:t>
                      </a:r>
                      <a:endParaRPr sz="1400" i="1" u="none" strike="noStrike" cap="none">
                        <a:latin typeface="Avenir"/>
                        <a:ea typeface="Avenir"/>
                        <a:cs typeface="Avenir"/>
                        <a:sym typeface="Avenir"/>
                      </a:endParaRPr>
                    </a:p>
                    <a:p>
                      <a:pPr marL="0" marR="0" lvl="0" indent="0" algn="ctr" rtl="0">
                        <a:spcBef>
                          <a:spcPts val="0"/>
                        </a:spcBef>
                        <a:spcAft>
                          <a:spcPts val="0"/>
                        </a:spcAft>
                        <a:buClr>
                          <a:schemeClr val="dk1"/>
                        </a:buClr>
                        <a:buSzPts val="1800"/>
                        <a:buFont typeface="Calibri"/>
                        <a:buNone/>
                      </a:pPr>
                      <a:endParaRPr sz="1400" u="none" strike="noStrike" cap="none">
                        <a:latin typeface="Avenir"/>
                        <a:ea typeface="Avenir"/>
                        <a:cs typeface="Avenir"/>
                        <a:sym typeface="Avenir"/>
                      </a:endParaRPr>
                    </a:p>
                  </a:txBody>
                  <a:tcPr marL="68588" marR="68588" marT="34294" marB="34294" anchor="ctr"/>
                </a:tc>
                <a:extLst>
                  <a:ext uri="{0D108BD9-81ED-4DB2-BD59-A6C34878D82A}">
                    <a16:rowId xmlns:a16="http://schemas.microsoft.com/office/drawing/2014/main" val="10001"/>
                  </a:ext>
                </a:extLst>
              </a:tr>
              <a:tr h="1120148">
                <a:tc>
                  <a:txBody>
                    <a:bodyPr/>
                    <a:lstStyle/>
                    <a:p>
                      <a:pPr marL="0" marR="0" lvl="0" indent="0" algn="ctr" rtl="0">
                        <a:spcBef>
                          <a:spcPts val="0"/>
                        </a:spcBef>
                        <a:spcAft>
                          <a:spcPts val="0"/>
                        </a:spcAft>
                        <a:buClr>
                          <a:schemeClr val="dk1"/>
                        </a:buClr>
                        <a:buSzPts val="1800"/>
                        <a:buFont typeface="Avenir"/>
                        <a:buNone/>
                      </a:pPr>
                      <a:r>
                        <a:rPr lang="en-US" sz="1400" b="0" u="none" strike="noStrike" cap="none">
                          <a:latin typeface="Avenir"/>
                          <a:ea typeface="Avenir"/>
                          <a:cs typeface="Avenir"/>
                          <a:sym typeface="Avenir"/>
                        </a:rPr>
                        <a:t>Fail to Reject H</a:t>
                      </a:r>
                      <a:r>
                        <a:rPr lang="en-US" sz="1400" b="0" u="none" strike="noStrike" cap="none" baseline="-25000">
                          <a:latin typeface="Avenir"/>
                          <a:ea typeface="Avenir"/>
                          <a:cs typeface="Avenir"/>
                          <a:sym typeface="Avenir"/>
                        </a:rPr>
                        <a:t>0</a:t>
                      </a:r>
                      <a:endParaRPr sz="1400" u="none" strike="noStrike" cap="none"/>
                    </a:p>
                  </a:txBody>
                  <a:tcPr marL="68588" marR="68588" marT="34294" marB="34294" anchor="ctr"/>
                </a:tc>
                <a:tc>
                  <a:txBody>
                    <a:bodyPr/>
                    <a:lstStyle/>
                    <a:p>
                      <a:pPr marL="0" marR="0" lvl="0" indent="0" algn="ctr" rtl="0">
                        <a:spcBef>
                          <a:spcPts val="0"/>
                        </a:spcBef>
                        <a:spcAft>
                          <a:spcPts val="0"/>
                        </a:spcAft>
                        <a:buClr>
                          <a:srgbClr val="008000"/>
                        </a:buClr>
                        <a:buSzPts val="1800"/>
                        <a:buFont typeface="Avenir"/>
                        <a:buNone/>
                      </a:pPr>
                      <a:r>
                        <a:rPr lang="en-US" sz="1400" b="0" u="none" strike="noStrike" cap="none">
                          <a:solidFill>
                            <a:srgbClr val="008000"/>
                          </a:solidFill>
                          <a:latin typeface="Avenir"/>
                          <a:ea typeface="Avenir"/>
                          <a:cs typeface="Avenir"/>
                          <a:sym typeface="Avenir"/>
                        </a:rPr>
                        <a:t>Correct Decision</a:t>
                      </a:r>
                      <a:endParaRPr sz="1400" u="none" strike="noStrike" cap="none"/>
                    </a:p>
                    <a:p>
                      <a:pPr marL="0" marR="0" lvl="0" indent="0" algn="ctr" rtl="0">
                        <a:spcBef>
                          <a:spcPts val="0"/>
                        </a:spcBef>
                        <a:spcAft>
                          <a:spcPts val="0"/>
                        </a:spcAft>
                        <a:buClr>
                          <a:schemeClr val="dk1"/>
                        </a:buClr>
                        <a:buSzPts val="1800"/>
                        <a:buFont typeface="Calibri"/>
                        <a:buNone/>
                      </a:pPr>
                      <a:endParaRPr sz="1400" b="1" u="none" strike="noStrike" cap="none">
                        <a:latin typeface="Avenir"/>
                        <a:ea typeface="Avenir"/>
                        <a:cs typeface="Avenir"/>
                        <a:sym typeface="Avenir"/>
                      </a:endParaRPr>
                    </a:p>
                    <a:p>
                      <a:pPr marL="0" marR="0" lvl="0" indent="0" algn="ctr" rtl="0">
                        <a:lnSpc>
                          <a:spcPct val="100000"/>
                        </a:lnSpc>
                        <a:spcBef>
                          <a:spcPts val="0"/>
                        </a:spcBef>
                        <a:spcAft>
                          <a:spcPts val="0"/>
                        </a:spcAft>
                        <a:buClr>
                          <a:schemeClr val="dk1"/>
                        </a:buClr>
                        <a:buSzPts val="1800"/>
                        <a:buFont typeface="Avenir"/>
                        <a:buNone/>
                      </a:pPr>
                      <a:r>
                        <a:rPr lang="en-US" sz="1400" i="1" u="none" strike="noStrike" cap="none">
                          <a:latin typeface="Avenir"/>
                          <a:ea typeface="Avenir"/>
                          <a:cs typeface="Avenir"/>
                          <a:sym typeface="Avenir"/>
                        </a:rPr>
                        <a:t>p</a:t>
                      </a:r>
                      <a:r>
                        <a:rPr lang="en-US" sz="1400" u="none" strike="noStrike" cap="none">
                          <a:latin typeface="Avenir"/>
                          <a:ea typeface="Avenir"/>
                          <a:cs typeface="Avenir"/>
                          <a:sym typeface="Avenir"/>
                        </a:rPr>
                        <a:t>(retain|H</a:t>
                      </a:r>
                      <a:r>
                        <a:rPr lang="en-US" sz="1400" u="none" strike="noStrike" cap="none" baseline="-25000">
                          <a:latin typeface="Avenir"/>
                          <a:ea typeface="Avenir"/>
                          <a:cs typeface="Avenir"/>
                          <a:sym typeface="Avenir"/>
                        </a:rPr>
                        <a:t>0</a:t>
                      </a:r>
                      <a:r>
                        <a:rPr lang="en-US" sz="1400" u="none" strike="noStrike" cap="none">
                          <a:latin typeface="Avenir"/>
                          <a:ea typeface="Avenir"/>
                          <a:cs typeface="Avenir"/>
                          <a:sym typeface="Avenir"/>
                        </a:rPr>
                        <a:t>) = 1-</a:t>
                      </a:r>
                      <a:r>
                        <a:rPr lang="en-US" sz="1400" i="1" u="none" strike="noStrike" cap="none">
                          <a:latin typeface="Avenir"/>
                          <a:ea typeface="Avenir"/>
                          <a:cs typeface="Avenir"/>
                          <a:sym typeface="Avenir"/>
                        </a:rPr>
                        <a:t> </a:t>
                      </a:r>
                      <a:r>
                        <a:rPr lang="en-US" sz="1400" b="1" u="none" strike="noStrike" cap="none">
                          <a:solidFill>
                            <a:srgbClr val="000000"/>
                          </a:solidFill>
                          <a:latin typeface="Times"/>
                          <a:ea typeface="Times"/>
                          <a:cs typeface="Times"/>
                          <a:sym typeface="Times"/>
                        </a:rPr>
                        <a:t>α</a:t>
                      </a:r>
                      <a:endParaRPr sz="1400" i="1" u="none" strike="noStrike" cap="none">
                        <a:latin typeface="Avenir"/>
                        <a:ea typeface="Avenir"/>
                        <a:cs typeface="Avenir"/>
                        <a:sym typeface="Avenir"/>
                      </a:endParaRPr>
                    </a:p>
                    <a:p>
                      <a:pPr marL="0" marR="0" lvl="0" indent="0" algn="ctr" rtl="0">
                        <a:spcBef>
                          <a:spcPts val="0"/>
                        </a:spcBef>
                        <a:spcAft>
                          <a:spcPts val="0"/>
                        </a:spcAft>
                        <a:buClr>
                          <a:schemeClr val="dk1"/>
                        </a:buClr>
                        <a:buSzPts val="1800"/>
                        <a:buFont typeface="Calibri"/>
                        <a:buNone/>
                      </a:pPr>
                      <a:endParaRPr sz="1400" u="none" strike="noStrike" cap="none">
                        <a:latin typeface="Avenir"/>
                        <a:ea typeface="Avenir"/>
                        <a:cs typeface="Avenir"/>
                        <a:sym typeface="Avenir"/>
                      </a:endParaRPr>
                    </a:p>
                  </a:txBody>
                  <a:tcPr marL="68588" marR="68588" marT="34294" marB="34294" anchor="ctr"/>
                </a:tc>
                <a:tc>
                  <a:txBody>
                    <a:bodyPr/>
                    <a:lstStyle/>
                    <a:p>
                      <a:pPr marL="0" marR="0" lvl="0" indent="0" algn="ctr" rtl="0">
                        <a:spcBef>
                          <a:spcPts val="0"/>
                        </a:spcBef>
                        <a:spcAft>
                          <a:spcPts val="0"/>
                        </a:spcAft>
                        <a:buClr>
                          <a:srgbClr val="FF0000"/>
                        </a:buClr>
                        <a:buSzPts val="1800"/>
                        <a:buFont typeface="Avenir"/>
                        <a:buNone/>
                      </a:pPr>
                      <a:r>
                        <a:rPr lang="en-US" sz="1400" b="0" u="none" strike="noStrike" cap="none">
                          <a:solidFill>
                            <a:srgbClr val="FF0000"/>
                          </a:solidFill>
                          <a:latin typeface="Avenir"/>
                          <a:ea typeface="Avenir"/>
                          <a:cs typeface="Avenir"/>
                          <a:sym typeface="Avenir"/>
                        </a:rPr>
                        <a:t>Type II Error</a:t>
                      </a:r>
                      <a:endParaRPr sz="1400" u="none" strike="noStrike" cap="none"/>
                    </a:p>
                    <a:p>
                      <a:pPr marL="0" marR="0" lvl="0" indent="0" algn="ctr" rtl="0">
                        <a:spcBef>
                          <a:spcPts val="1200"/>
                        </a:spcBef>
                        <a:spcAft>
                          <a:spcPts val="0"/>
                        </a:spcAft>
                        <a:buClr>
                          <a:schemeClr val="dk1"/>
                        </a:buClr>
                        <a:buSzPts val="1800"/>
                        <a:buFont typeface="Avenir"/>
                        <a:buNone/>
                      </a:pPr>
                      <a:r>
                        <a:rPr lang="en-US" sz="1400" u="none" strike="noStrike" cap="none">
                          <a:latin typeface="Avenir"/>
                          <a:ea typeface="Avenir"/>
                          <a:cs typeface="Avenir"/>
                          <a:sym typeface="Avenir"/>
                        </a:rPr>
                        <a:t>“False Negative”</a:t>
                      </a:r>
                      <a:endParaRPr sz="1400" u="none" strike="noStrike" cap="none"/>
                    </a:p>
                    <a:p>
                      <a:pPr marL="0" marR="0" lvl="0" indent="0" algn="ctr" rtl="0">
                        <a:lnSpc>
                          <a:spcPct val="100000"/>
                        </a:lnSpc>
                        <a:spcBef>
                          <a:spcPts val="600"/>
                        </a:spcBef>
                        <a:spcAft>
                          <a:spcPts val="0"/>
                        </a:spcAft>
                        <a:buClr>
                          <a:schemeClr val="dk1"/>
                        </a:buClr>
                        <a:buSzPts val="1800"/>
                        <a:buFont typeface="Avenir"/>
                        <a:buNone/>
                      </a:pPr>
                      <a:r>
                        <a:rPr lang="en-US" sz="1400" u="none" strike="noStrike" cap="none">
                          <a:latin typeface="Avenir"/>
                          <a:ea typeface="Avenir"/>
                          <a:cs typeface="Avenir"/>
                          <a:sym typeface="Avenir"/>
                        </a:rPr>
                        <a:t>P(retain|H</a:t>
                      </a:r>
                      <a:r>
                        <a:rPr lang="en-US" sz="1400" u="none" strike="noStrike" cap="none" baseline="-25000">
                          <a:latin typeface="Avenir"/>
                          <a:ea typeface="Avenir"/>
                          <a:cs typeface="Avenir"/>
                          <a:sym typeface="Avenir"/>
                        </a:rPr>
                        <a:t>1</a:t>
                      </a:r>
                      <a:r>
                        <a:rPr lang="en-US" sz="1400" u="none" strike="noStrike" cap="none">
                          <a:latin typeface="Avenir"/>
                          <a:ea typeface="Avenir"/>
                          <a:cs typeface="Avenir"/>
                          <a:sym typeface="Avenir"/>
                        </a:rPr>
                        <a:t>) = </a:t>
                      </a:r>
                      <a:r>
                        <a:rPr lang="en-US" sz="1400" u="none" strike="noStrike" cap="none">
                          <a:solidFill>
                            <a:srgbClr val="000000"/>
                          </a:solidFill>
                          <a:latin typeface="Avenir"/>
                          <a:ea typeface="Avenir"/>
                          <a:cs typeface="Avenir"/>
                          <a:sym typeface="Avenir"/>
                        </a:rPr>
                        <a:t>β</a:t>
                      </a:r>
                      <a:endParaRPr sz="1400" b="1" i="1" u="none" strike="noStrike" cap="none">
                        <a:latin typeface="Avenir"/>
                        <a:ea typeface="Avenir"/>
                        <a:cs typeface="Avenir"/>
                        <a:sym typeface="Avenir"/>
                      </a:endParaRPr>
                    </a:p>
                    <a:p>
                      <a:pPr marL="0" marR="0" lvl="0" indent="0" algn="ctr" rtl="0">
                        <a:spcBef>
                          <a:spcPts val="600"/>
                        </a:spcBef>
                        <a:spcAft>
                          <a:spcPts val="0"/>
                        </a:spcAft>
                        <a:buClr>
                          <a:schemeClr val="dk1"/>
                        </a:buClr>
                        <a:buSzPts val="1800"/>
                        <a:buFont typeface="Calibri"/>
                        <a:buNone/>
                      </a:pPr>
                      <a:endParaRPr sz="1400" u="none" strike="noStrike" cap="none">
                        <a:latin typeface="Avenir"/>
                        <a:ea typeface="Avenir"/>
                        <a:cs typeface="Avenir"/>
                        <a:sym typeface="Avenir"/>
                      </a:endParaRPr>
                    </a:p>
                  </a:txBody>
                  <a:tcPr marL="68588" marR="68588" marT="34294" marB="34294" anchor="b"/>
                </a:tc>
                <a:extLst>
                  <a:ext uri="{0D108BD9-81ED-4DB2-BD59-A6C34878D82A}">
                    <a16:rowId xmlns:a16="http://schemas.microsoft.com/office/drawing/2014/main" val="10002"/>
                  </a:ext>
                </a:extLst>
              </a:tr>
            </a:tbl>
          </a:graphicData>
        </a:graphic>
      </p:graphicFrame>
      <p:pic>
        <p:nvPicPr>
          <p:cNvPr id="1279" name="Google Shape;1279;p102"/>
          <p:cNvPicPr preferRelativeResize="0"/>
          <p:nvPr/>
        </p:nvPicPr>
        <p:blipFill rotWithShape="1">
          <a:blip r:embed="rId3">
            <a:alphaModFix/>
          </a:blip>
          <a:srcRect/>
          <a:stretch/>
        </p:blipFill>
        <p:spPr>
          <a:xfrm>
            <a:off x="1238251" y="4032252"/>
            <a:ext cx="3985781" cy="1860551"/>
          </a:xfrm>
          <a:prstGeom prst="rect">
            <a:avLst/>
          </a:prstGeom>
          <a:noFill/>
          <a:ln>
            <a:noFill/>
          </a:ln>
        </p:spPr>
      </p:pic>
      <p:sp>
        <p:nvSpPr>
          <p:cNvPr id="1280" name="Google Shape;1280;p102"/>
          <p:cNvSpPr/>
          <p:nvPr/>
        </p:nvSpPr>
        <p:spPr>
          <a:xfrm>
            <a:off x="4770121" y="1591311"/>
            <a:ext cx="1365250" cy="984251"/>
          </a:xfrm>
          <a:prstGeom prst="rect">
            <a:avLst/>
          </a:prstGeom>
          <a:solidFill>
            <a:srgbClr val="D0D8E8"/>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sp>
        <p:nvSpPr>
          <p:cNvPr id="1281" name="Google Shape;1281;p102"/>
          <p:cNvSpPr/>
          <p:nvPr/>
        </p:nvSpPr>
        <p:spPr>
          <a:xfrm>
            <a:off x="6343650" y="1540510"/>
            <a:ext cx="1504951" cy="1035051"/>
          </a:xfrm>
          <a:prstGeom prst="rect">
            <a:avLst/>
          </a:prstGeom>
          <a:solidFill>
            <a:srgbClr val="D0D8E8"/>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sp>
        <p:nvSpPr>
          <p:cNvPr id="1282" name="Google Shape;1282;p102"/>
          <p:cNvSpPr/>
          <p:nvPr/>
        </p:nvSpPr>
        <p:spPr>
          <a:xfrm>
            <a:off x="4732021" y="2764473"/>
            <a:ext cx="1441448" cy="920753"/>
          </a:xfrm>
          <a:prstGeom prst="rect">
            <a:avLst/>
          </a:prstGeom>
          <a:solidFill>
            <a:srgbClr val="E7ECF3"/>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sp>
        <p:nvSpPr>
          <p:cNvPr id="1283" name="Google Shape;1283;p102"/>
          <p:cNvSpPr/>
          <p:nvPr/>
        </p:nvSpPr>
        <p:spPr>
          <a:xfrm>
            <a:off x="6277516" y="2774000"/>
            <a:ext cx="1479552" cy="901699"/>
          </a:xfrm>
          <a:prstGeom prst="rect">
            <a:avLst/>
          </a:prstGeom>
          <a:solidFill>
            <a:srgbClr val="E7ECF3"/>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sp>
        <p:nvSpPr>
          <p:cNvPr id="1284" name="Google Shape;1284;p102"/>
          <p:cNvSpPr txBox="1"/>
          <p:nvPr/>
        </p:nvSpPr>
        <p:spPr>
          <a:xfrm>
            <a:off x="1327148" y="1670045"/>
            <a:ext cx="2444751" cy="2019300"/>
          </a:xfrm>
          <a:prstGeom prst="rect">
            <a:avLst/>
          </a:prstGeom>
          <a:noFill/>
          <a:ln>
            <a:noFill/>
          </a:ln>
        </p:spPr>
        <p:txBody>
          <a:bodyPr spcFirstLastPara="1" wrap="square" lIns="68569" tIns="34275" rIns="68569" bIns="34275" anchor="t" anchorCtr="0">
            <a:normAutofit/>
          </a:bodyPr>
          <a:lstStyle/>
          <a:p>
            <a:pPr>
              <a:buClr>
                <a:schemeClr val="dk1"/>
              </a:buClr>
              <a:buSzPts val="2800"/>
            </a:pPr>
            <a:r>
              <a:rPr lang="en-US" sz="2100">
                <a:solidFill>
                  <a:schemeClr val="dk1"/>
                </a:solidFill>
                <a:latin typeface="Avenir"/>
                <a:ea typeface="Avenir"/>
                <a:cs typeface="Avenir"/>
                <a:sym typeface="Avenir"/>
              </a:rPr>
              <a:t>How to decrease Type I Error?</a:t>
            </a:r>
            <a:endParaRPr sz="1350">
              <a:solidFill>
                <a:schemeClr val="dk1"/>
              </a:solidFill>
              <a:latin typeface="Calibri"/>
              <a:ea typeface="Calibri"/>
              <a:cs typeface="Calibri"/>
              <a:sym typeface="Calibri"/>
            </a:endParaRPr>
          </a:p>
          <a:p>
            <a:pPr marL="205740" indent="-92393">
              <a:spcBef>
                <a:spcPts val="435"/>
              </a:spcBef>
              <a:buClr>
                <a:schemeClr val="accent1"/>
              </a:buClr>
              <a:buSzPts val="2380"/>
            </a:pPr>
            <a:endParaRPr sz="2100">
              <a:solidFill>
                <a:schemeClr val="dk1"/>
              </a:solidFill>
              <a:latin typeface="Avenir"/>
              <a:ea typeface="Avenir"/>
              <a:cs typeface="Avenir"/>
              <a:sym typeface="Avenir"/>
            </a:endParaRPr>
          </a:p>
          <a:p>
            <a:pPr>
              <a:spcBef>
                <a:spcPts val="435"/>
              </a:spcBef>
              <a:buClr>
                <a:schemeClr val="dk1"/>
              </a:buClr>
              <a:buSzPts val="2800"/>
            </a:pPr>
            <a:r>
              <a:rPr lang="en-US" sz="2100">
                <a:solidFill>
                  <a:schemeClr val="dk1"/>
                </a:solidFill>
                <a:latin typeface="Avenir"/>
                <a:ea typeface="Avenir"/>
                <a:cs typeface="Avenir"/>
                <a:sym typeface="Avenir"/>
              </a:rPr>
              <a:t>How to decrease Type II Error?</a:t>
            </a:r>
            <a:endParaRPr sz="13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2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28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12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2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128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1-EgNTEbGEeIjTfj7wO_WAtQ.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9" y="1653096"/>
            <a:ext cx="6468535" cy="4774588"/>
          </a:xfrm>
          <a:prstGeom prst="rect">
            <a:avLst/>
          </a:prstGeom>
        </p:spPr>
      </p:pic>
      <p:sp>
        <p:nvSpPr>
          <p:cNvPr id="2" name="Title 3"/>
          <p:cNvSpPr txBox="1">
            <a:spLocks/>
          </p:cNvSpPr>
          <p:nvPr/>
        </p:nvSpPr>
        <p:spPr>
          <a:xfrm>
            <a:off x="169332" y="94412"/>
            <a:ext cx="8822267" cy="95726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pple Gothic"/>
                <a:ea typeface="+mj-ea"/>
                <a:cs typeface="+mj-cs"/>
              </a:defRPr>
            </a:lvl1pPr>
          </a:lstStyle>
          <a:p>
            <a:r>
              <a:rPr lang="en-US" sz="4000" dirty="0">
                <a:solidFill>
                  <a:schemeClr val="bg1"/>
                </a:solidFill>
                <a:latin typeface="Avenir Black"/>
                <a:cs typeface="Avenir Black"/>
              </a:rPr>
              <a:t>Experiment Design</a:t>
            </a:r>
          </a:p>
        </p:txBody>
      </p:sp>
      <p:sp>
        <p:nvSpPr>
          <p:cNvPr id="3" name="Title 3"/>
          <p:cNvSpPr txBox="1">
            <a:spLocks/>
          </p:cNvSpPr>
          <p:nvPr/>
        </p:nvSpPr>
        <p:spPr>
          <a:xfrm>
            <a:off x="697827" y="962394"/>
            <a:ext cx="7848600" cy="4769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pple Gothic"/>
                <a:ea typeface="+mj-ea"/>
                <a:cs typeface="+mj-cs"/>
              </a:defRPr>
            </a:lvl1pPr>
          </a:lstStyle>
          <a:p>
            <a:r>
              <a:rPr lang="en-US" sz="2400" dirty="0">
                <a:solidFill>
                  <a:srgbClr val="BFBFBF"/>
                </a:solidFill>
                <a:latin typeface="Avenir Book"/>
                <a:cs typeface="Avenir Book"/>
              </a:rPr>
              <a:t>Research Methods 1</a:t>
            </a:r>
          </a:p>
        </p:txBody>
      </p:sp>
    </p:spTree>
    <p:extLst>
      <p:ext uri="{BB962C8B-B14F-4D97-AF65-F5344CB8AC3E}">
        <p14:creationId xmlns:p14="http://schemas.microsoft.com/office/powerpoint/2010/main" val="212311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94969" y="1620351"/>
            <a:ext cx="4519622" cy="338109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451451" y="285660"/>
            <a:ext cx="4319730" cy="336215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3908281" y="2665466"/>
            <a:ext cx="5110447" cy="3689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39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xperiment.jpg"/>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643468" y="0"/>
            <a:ext cx="11583197" cy="6858000"/>
          </a:xfrm>
          <a:prstGeom prst="rect">
            <a:avLst/>
          </a:prstGeom>
        </p:spPr>
      </p:pic>
      <p:sp>
        <p:nvSpPr>
          <p:cNvPr id="2" name="Title 1"/>
          <p:cNvSpPr>
            <a:spLocks noGrp="1"/>
          </p:cNvSpPr>
          <p:nvPr>
            <p:ph type="title"/>
          </p:nvPr>
        </p:nvSpPr>
        <p:spPr>
          <a:xfrm>
            <a:off x="389471" y="631621"/>
            <a:ext cx="4216398" cy="1197180"/>
          </a:xfrm>
        </p:spPr>
        <p:txBody>
          <a:bodyPr/>
          <a:lstStyle/>
          <a:p>
            <a:r>
              <a:rPr lang="en-US" sz="3600" dirty="0">
                <a:solidFill>
                  <a:srgbClr val="000000"/>
                </a:solidFill>
                <a:latin typeface="Avenir Black"/>
                <a:cs typeface="Avenir Black"/>
              </a:rPr>
              <a:t>Experimental</a:t>
            </a:r>
            <a:br>
              <a:rPr lang="en-US" sz="3600" dirty="0">
                <a:solidFill>
                  <a:srgbClr val="000000"/>
                </a:solidFill>
                <a:latin typeface="Avenir Black"/>
                <a:cs typeface="Avenir Black"/>
              </a:rPr>
            </a:br>
            <a:r>
              <a:rPr lang="en-US" sz="3600" dirty="0">
                <a:solidFill>
                  <a:srgbClr val="000000"/>
                </a:solidFill>
                <a:latin typeface="Avenir Black"/>
                <a:cs typeface="Avenir Black"/>
              </a:rPr>
              <a:t>Methods</a:t>
            </a:r>
          </a:p>
        </p:txBody>
      </p:sp>
    </p:spTree>
    <p:extLst>
      <p:ext uri="{BB962C8B-B14F-4D97-AF65-F5344CB8AC3E}">
        <p14:creationId xmlns:p14="http://schemas.microsoft.com/office/powerpoint/2010/main" val="292257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24"/>
            <a:ext cx="8229600" cy="1143000"/>
          </a:xfrm>
        </p:spPr>
        <p:txBody>
          <a:bodyPr/>
          <a:lstStyle/>
          <a:p>
            <a:r>
              <a:rPr lang="en-US" sz="4000" dirty="0">
                <a:latin typeface="Avenir Black"/>
                <a:cs typeface="Avenir Black"/>
              </a:rPr>
              <a:t>Experimentation</a:t>
            </a:r>
          </a:p>
        </p:txBody>
      </p:sp>
      <p:sp>
        <p:nvSpPr>
          <p:cNvPr id="4" name="Rectangle 3"/>
          <p:cNvSpPr>
            <a:spLocks noGrp="1"/>
          </p:cNvSpPr>
          <p:nvPr>
            <p:ph idx="1"/>
          </p:nvPr>
        </p:nvSpPr>
        <p:spPr>
          <a:xfrm>
            <a:off x="237071" y="1295408"/>
            <a:ext cx="8517467" cy="5062601"/>
          </a:xfrm>
        </p:spPr>
        <p:txBody>
          <a:bodyPr rtlCol="0">
            <a:noAutofit/>
          </a:bodyPr>
          <a:lstStyle/>
          <a:p>
            <a:pPr>
              <a:spcAft>
                <a:spcPts val="600"/>
              </a:spcAft>
              <a:defRPr/>
            </a:pPr>
            <a:r>
              <a:rPr lang="en-US" sz="2800" dirty="0">
                <a:latin typeface="Avenir Black"/>
                <a:cs typeface="Avenir Black"/>
              </a:rPr>
              <a:t>Overall Goals:  </a:t>
            </a:r>
          </a:p>
          <a:p>
            <a:pPr lvl="1">
              <a:spcAft>
                <a:spcPts val="600"/>
              </a:spcAft>
              <a:defRPr/>
            </a:pPr>
            <a:r>
              <a:rPr lang="en-US" sz="2400" dirty="0">
                <a:latin typeface="Avenir Book"/>
                <a:cs typeface="Avenir Book"/>
              </a:rPr>
              <a:t>Demonstrate that changes in one variable </a:t>
            </a:r>
            <a:r>
              <a:rPr lang="en-US" sz="2400" i="1" u="sng" dirty="0">
                <a:latin typeface="Avenir Book"/>
                <a:cs typeface="Avenir Book"/>
              </a:rPr>
              <a:t>cause</a:t>
            </a:r>
            <a:r>
              <a:rPr lang="en-US" sz="2400" dirty="0">
                <a:latin typeface="Avenir Book"/>
                <a:cs typeface="Avenir Book"/>
              </a:rPr>
              <a:t> changes in another</a:t>
            </a:r>
          </a:p>
          <a:p>
            <a:pPr lvl="1">
              <a:spcAft>
                <a:spcPts val="2400"/>
              </a:spcAft>
              <a:defRPr/>
            </a:pPr>
            <a:r>
              <a:rPr lang="en-US" sz="2400" dirty="0">
                <a:latin typeface="Avenir Book"/>
                <a:cs typeface="Avenir Book"/>
              </a:rPr>
              <a:t>Rule out the possibility of another (third) variable causing changes</a:t>
            </a:r>
          </a:p>
          <a:p>
            <a:pPr>
              <a:spcAft>
                <a:spcPts val="600"/>
              </a:spcAft>
              <a:defRPr/>
            </a:pPr>
            <a:r>
              <a:rPr lang="en-US" sz="2800" dirty="0">
                <a:latin typeface="Avenir Black"/>
                <a:cs typeface="Avenir Black"/>
              </a:rPr>
              <a:t>Tools for achieving goals: </a:t>
            </a:r>
          </a:p>
          <a:p>
            <a:pPr lvl="1">
              <a:spcAft>
                <a:spcPts val="1200"/>
              </a:spcAft>
              <a:defRPr/>
            </a:pPr>
            <a:r>
              <a:rPr lang="en-US" sz="2400" dirty="0">
                <a:solidFill>
                  <a:srgbClr val="0000FF"/>
                </a:solidFill>
                <a:latin typeface="Avenir Black"/>
                <a:ea typeface="+mn-ea"/>
                <a:cs typeface="Avenir Black"/>
              </a:rPr>
              <a:t>Manipulation</a:t>
            </a:r>
            <a:r>
              <a:rPr lang="en-US" sz="2400" dirty="0">
                <a:latin typeface="Avenir Book"/>
                <a:cs typeface="Avenir Book"/>
              </a:rPr>
              <a:t>: Identify specific values of the IV to examine and create corresponding conditions or trials</a:t>
            </a:r>
            <a:endParaRPr lang="en-US" sz="2400" dirty="0">
              <a:latin typeface="Avenir Book"/>
              <a:ea typeface="+mn-ea"/>
              <a:cs typeface="Avenir Book"/>
            </a:endParaRPr>
          </a:p>
          <a:p>
            <a:pPr lvl="1">
              <a:spcAft>
                <a:spcPts val="2400"/>
              </a:spcAft>
              <a:defRPr/>
            </a:pPr>
            <a:r>
              <a:rPr lang="en-US" sz="2400" dirty="0">
                <a:solidFill>
                  <a:srgbClr val="008000"/>
                </a:solidFill>
                <a:latin typeface="Avenir Black"/>
                <a:cs typeface="Avenir Black"/>
              </a:rPr>
              <a:t>Control</a:t>
            </a:r>
            <a:r>
              <a:rPr lang="en-US" sz="2400" dirty="0">
                <a:latin typeface="Avenir Book"/>
                <a:cs typeface="Avenir Book"/>
              </a:rPr>
              <a:t>: Ensure that the observed relationship is not contaminated by the influence of other variables</a:t>
            </a:r>
          </a:p>
          <a:p>
            <a:pPr lvl="1">
              <a:spcAft>
                <a:spcPts val="2400"/>
              </a:spcAft>
              <a:defRPr/>
            </a:pPr>
            <a:endParaRPr lang="en-US" sz="2400" dirty="0">
              <a:latin typeface="Avenir Book"/>
              <a:ea typeface="+mn-ea"/>
              <a:cs typeface="Avenir Book"/>
            </a:endParaRPr>
          </a:p>
        </p:txBody>
      </p:sp>
    </p:spTree>
    <p:extLst>
      <p:ext uri="{BB962C8B-B14F-4D97-AF65-F5344CB8AC3E}">
        <p14:creationId xmlns:p14="http://schemas.microsoft.com/office/powerpoint/2010/main" val="3015485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B0E2F0-A605-D948-92FB-1370110D11CF}"/>
              </a:ext>
            </a:extLst>
          </p:cNvPr>
          <p:cNvPicPr>
            <a:picLocks noChangeAspect="1"/>
          </p:cNvPicPr>
          <p:nvPr/>
        </p:nvPicPr>
        <p:blipFill>
          <a:blip r:embed="rId3"/>
          <a:stretch>
            <a:fillRect/>
          </a:stretch>
        </p:blipFill>
        <p:spPr>
          <a:xfrm rot="19760405">
            <a:off x="171661" y="274638"/>
            <a:ext cx="2037457" cy="1057910"/>
          </a:xfrm>
          <a:prstGeom prst="rect">
            <a:avLst/>
          </a:prstGeom>
        </p:spPr>
      </p:pic>
      <p:sp>
        <p:nvSpPr>
          <p:cNvPr id="4" name="Title 3"/>
          <p:cNvSpPr>
            <a:spLocks noGrp="1"/>
          </p:cNvSpPr>
          <p:nvPr>
            <p:ph type="title"/>
          </p:nvPr>
        </p:nvSpPr>
        <p:spPr/>
        <p:txBody>
          <a:bodyPr>
            <a:noAutofit/>
          </a:bodyPr>
          <a:lstStyle/>
          <a:p>
            <a:pPr>
              <a:defRPr/>
            </a:pPr>
            <a:r>
              <a:rPr lang="en-US" sz="4000" dirty="0">
                <a:latin typeface="Avenir Roman" panose="02000503020000020003" pitchFamily="2" charset="0"/>
              </a:rPr>
              <a:t>Non-Experimental vs. Experimental Methods</a:t>
            </a:r>
          </a:p>
        </p:txBody>
      </p:sp>
      <p:sp>
        <p:nvSpPr>
          <p:cNvPr id="5" name="Text Placeholder 4"/>
          <p:cNvSpPr>
            <a:spLocks noGrp="1"/>
          </p:cNvSpPr>
          <p:nvPr>
            <p:ph type="body" idx="1"/>
          </p:nvPr>
        </p:nvSpPr>
        <p:spPr>
          <a:solidFill>
            <a:schemeClr val="accent1">
              <a:lumMod val="40000"/>
              <a:lumOff val="60000"/>
            </a:schemeClr>
          </a:solidFill>
        </p:spPr>
        <p:txBody>
          <a:bodyPr rtlCol="0" anchor="ctr"/>
          <a:lstStyle/>
          <a:p>
            <a:pPr algn="ctr" fontAlgn="auto">
              <a:buFont typeface="Arial" pitchFamily="34" charset="0"/>
              <a:buNone/>
              <a:defRPr/>
            </a:pPr>
            <a:r>
              <a:rPr lang="en-US" dirty="0">
                <a:latin typeface="Avenir Black"/>
                <a:ea typeface="+mn-ea"/>
                <a:cs typeface="Avenir Black"/>
              </a:rPr>
              <a:t>NON-EXPERIMENTAL</a:t>
            </a:r>
          </a:p>
        </p:txBody>
      </p:sp>
      <p:sp>
        <p:nvSpPr>
          <p:cNvPr id="6" name="Content Placeholder 5"/>
          <p:cNvSpPr>
            <a:spLocks noGrp="1"/>
          </p:cNvSpPr>
          <p:nvPr>
            <p:ph sz="half" idx="2"/>
          </p:nvPr>
        </p:nvSpPr>
        <p:spPr>
          <a:xfrm>
            <a:off x="457200" y="2427123"/>
            <a:ext cx="4040188" cy="3951288"/>
          </a:xfrm>
        </p:spPr>
        <p:txBody>
          <a:bodyPr rtlCol="0">
            <a:noAutofit/>
          </a:bodyPr>
          <a:lstStyle/>
          <a:p>
            <a:pPr>
              <a:spcBef>
                <a:spcPts val="450"/>
              </a:spcBef>
              <a:spcAft>
                <a:spcPts val="1350"/>
              </a:spcAft>
              <a:defRPr/>
            </a:pPr>
            <a:r>
              <a:rPr lang="en-US" sz="1500" dirty="0">
                <a:ea typeface="MS PGothic" charset="0"/>
              </a:rPr>
              <a:t>Can demonstrate relationships (e.g., correlations) between variables, but not causality</a:t>
            </a:r>
          </a:p>
          <a:p>
            <a:pPr>
              <a:spcBef>
                <a:spcPts val="450"/>
              </a:spcBef>
              <a:spcAft>
                <a:spcPts val="1350"/>
              </a:spcAft>
              <a:buClr>
                <a:schemeClr val="tx2"/>
              </a:buClr>
              <a:defRPr/>
            </a:pPr>
            <a:r>
              <a:rPr lang="en-US" sz="1500" dirty="0">
                <a:ea typeface="MS PGothic" charset="0"/>
              </a:rPr>
              <a:t>No random assignment; participants simply observed and measured</a:t>
            </a:r>
          </a:p>
          <a:p>
            <a:pPr>
              <a:spcBef>
                <a:spcPts val="450"/>
              </a:spcBef>
              <a:spcAft>
                <a:spcPts val="1350"/>
              </a:spcAft>
              <a:buClr>
                <a:schemeClr val="tx2"/>
              </a:buClr>
              <a:defRPr/>
            </a:pPr>
            <a:r>
              <a:rPr lang="en-US" sz="1500" dirty="0">
                <a:ea typeface="MS PGothic" charset="0"/>
              </a:rPr>
              <a:t>No manipulation of any variables</a:t>
            </a:r>
          </a:p>
          <a:p>
            <a:pPr>
              <a:spcBef>
                <a:spcPts val="450"/>
              </a:spcBef>
              <a:spcAft>
                <a:spcPts val="1350"/>
              </a:spcAft>
              <a:buClr>
                <a:schemeClr val="tx2"/>
              </a:buClr>
              <a:defRPr/>
            </a:pPr>
            <a:r>
              <a:rPr lang="en-US" sz="1500" dirty="0">
                <a:ea typeface="MS PGothic" charset="0"/>
              </a:rPr>
              <a:t>Often there is a lack of rigorous control by experimenter in the name of naturalistic observation</a:t>
            </a:r>
          </a:p>
        </p:txBody>
      </p:sp>
      <p:sp>
        <p:nvSpPr>
          <p:cNvPr id="7" name="Text Placeholder 6"/>
          <p:cNvSpPr>
            <a:spLocks noGrp="1"/>
          </p:cNvSpPr>
          <p:nvPr>
            <p:ph type="body" sz="quarter" idx="3"/>
          </p:nvPr>
        </p:nvSpPr>
        <p:spPr>
          <a:solidFill>
            <a:srgbClr val="4F81BD"/>
          </a:solidFill>
        </p:spPr>
        <p:txBody>
          <a:bodyPr rtlCol="0" anchor="ctr"/>
          <a:lstStyle/>
          <a:p>
            <a:pPr algn="ctr" fontAlgn="auto">
              <a:buFont typeface="Arial" pitchFamily="34" charset="0"/>
              <a:buNone/>
              <a:defRPr/>
            </a:pPr>
            <a:r>
              <a:rPr lang="en-US" dirty="0">
                <a:latin typeface="Avenir Black"/>
                <a:cs typeface="Avenir Black"/>
              </a:rPr>
              <a:t>EXPERIMENTAL</a:t>
            </a:r>
            <a:endParaRPr dirty="0">
              <a:latin typeface="Avenir Black"/>
              <a:cs typeface="Avenir Black"/>
            </a:endParaRPr>
          </a:p>
        </p:txBody>
      </p:sp>
      <p:sp>
        <p:nvSpPr>
          <p:cNvPr id="8" name="Content Placeholder 7"/>
          <p:cNvSpPr>
            <a:spLocks noGrp="1"/>
          </p:cNvSpPr>
          <p:nvPr>
            <p:ph sz="quarter" idx="4"/>
          </p:nvPr>
        </p:nvSpPr>
        <p:spPr>
          <a:xfrm>
            <a:off x="4645025" y="2427123"/>
            <a:ext cx="4041775" cy="3951288"/>
          </a:xfrm>
        </p:spPr>
        <p:txBody>
          <a:bodyPr rtlCol="0">
            <a:normAutofit/>
          </a:bodyPr>
          <a:lstStyle/>
          <a:p>
            <a:pPr>
              <a:spcBef>
                <a:spcPts val="450"/>
              </a:spcBef>
              <a:spcAft>
                <a:spcPts val="900"/>
              </a:spcAft>
              <a:buClr>
                <a:schemeClr val="accent1"/>
              </a:buClr>
              <a:buSzPct val="85000"/>
              <a:defRPr/>
            </a:pPr>
            <a:r>
              <a:rPr lang="en-US" sz="1500" dirty="0"/>
              <a:t>Intended to answer cause and effect questions about relationships between variables</a:t>
            </a:r>
          </a:p>
          <a:p>
            <a:pPr>
              <a:spcBef>
                <a:spcPts val="450"/>
              </a:spcBef>
              <a:spcAft>
                <a:spcPts val="900"/>
              </a:spcAft>
              <a:buClr>
                <a:schemeClr val="accent1"/>
              </a:buClr>
              <a:buSzPct val="85000"/>
              <a:defRPr/>
            </a:pPr>
            <a:r>
              <a:rPr lang="en-US" sz="1500" dirty="0"/>
              <a:t>Participants randomly assigned to different groups or conditions</a:t>
            </a:r>
          </a:p>
          <a:p>
            <a:pPr>
              <a:spcBef>
                <a:spcPts val="450"/>
              </a:spcBef>
              <a:spcAft>
                <a:spcPts val="900"/>
              </a:spcAft>
              <a:buClr>
                <a:schemeClr val="accent1"/>
              </a:buClr>
              <a:buSzPct val="85000"/>
              <a:defRPr/>
            </a:pPr>
            <a:r>
              <a:rPr lang="en-US" sz="1500" dirty="0"/>
              <a:t>Independent variable manipulated by experimenter</a:t>
            </a:r>
          </a:p>
          <a:p>
            <a:pPr>
              <a:spcBef>
                <a:spcPts val="450"/>
              </a:spcBef>
              <a:spcAft>
                <a:spcPts val="900"/>
              </a:spcAft>
              <a:buClr>
                <a:schemeClr val="accent1"/>
              </a:buClr>
              <a:buSzPct val="85000"/>
              <a:defRPr/>
            </a:pPr>
            <a:r>
              <a:rPr lang="en-US" sz="1500" dirty="0"/>
              <a:t>Rigorous control over experimental setting, variables, and materials</a:t>
            </a:r>
          </a:p>
          <a:p>
            <a:pPr>
              <a:spcBef>
                <a:spcPts val="450"/>
              </a:spcBef>
              <a:spcAft>
                <a:spcPts val="900"/>
              </a:spcAft>
              <a:buClr>
                <a:schemeClr val="accent1"/>
              </a:buClr>
              <a:buSzPct val="85000"/>
              <a:defRPr/>
            </a:pPr>
            <a:endParaRPr lang="en-US" sz="1500" dirty="0"/>
          </a:p>
          <a:p>
            <a:pPr>
              <a:spcBef>
                <a:spcPts val="450"/>
              </a:spcBef>
              <a:spcAft>
                <a:spcPts val="900"/>
              </a:spcAft>
              <a:defRPr/>
            </a:pPr>
            <a:endParaRPr lang="en-US" sz="1500" dirty="0"/>
          </a:p>
        </p:txBody>
      </p:sp>
    </p:spTree>
    <p:extLst>
      <p:ext uri="{BB962C8B-B14F-4D97-AF65-F5344CB8AC3E}">
        <p14:creationId xmlns:p14="http://schemas.microsoft.com/office/powerpoint/2010/main" val="78221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079C45-782D-234F-B7E8-BF037DF2CBE5}"/>
              </a:ext>
            </a:extLst>
          </p:cNvPr>
          <p:cNvPicPr>
            <a:picLocks noChangeAspect="1"/>
          </p:cNvPicPr>
          <p:nvPr/>
        </p:nvPicPr>
        <p:blipFill>
          <a:blip r:embed="rId3"/>
          <a:stretch>
            <a:fillRect/>
          </a:stretch>
        </p:blipFill>
        <p:spPr>
          <a:xfrm rot="19760405">
            <a:off x="171661" y="274638"/>
            <a:ext cx="2037457" cy="1057910"/>
          </a:xfrm>
          <a:prstGeom prst="rect">
            <a:avLst/>
          </a:prstGeom>
        </p:spPr>
      </p:pic>
      <p:sp>
        <p:nvSpPr>
          <p:cNvPr id="116743" name="Rectangle 7"/>
          <p:cNvSpPr>
            <a:spLocks noChangeArrowheads="1"/>
          </p:cNvSpPr>
          <p:nvPr/>
        </p:nvSpPr>
        <p:spPr bwMode="auto">
          <a:xfrm>
            <a:off x="4212774" y="971550"/>
            <a:ext cx="3086100" cy="685800"/>
          </a:xfrm>
          <a:prstGeom prst="rect">
            <a:avLst/>
          </a:prstGeom>
          <a:solidFill>
            <a:srgbClr val="99CCFF"/>
          </a:solidFill>
          <a:ln w="28575" cmpd="sng">
            <a:solidFill>
              <a:schemeClr val="tx1"/>
            </a:solidFill>
            <a:miter lim="800000"/>
            <a:headEnd/>
            <a:tailEnd/>
          </a:ln>
        </p:spPr>
        <p:txBody>
          <a:bodyPr wrap="none" anchor="ctr">
            <a:prstTxWarp prst="textNoShape">
              <a:avLst/>
            </a:prstTxWarp>
          </a:bodyPr>
          <a:lstStyle/>
          <a:p>
            <a:pPr eaLnBrk="1" hangingPunct="1"/>
            <a:r>
              <a:rPr lang="en-US" sz="1350" dirty="0">
                <a:latin typeface="Avenir Black"/>
                <a:cs typeface="Avenir Black"/>
              </a:rPr>
              <a:t>Observation</a:t>
            </a:r>
            <a:r>
              <a:rPr lang="en-US" sz="1350" dirty="0">
                <a:latin typeface="Avenir Book"/>
                <a:cs typeface="Avenir Book"/>
              </a:rPr>
              <a:t>:</a:t>
            </a:r>
          </a:p>
          <a:p>
            <a:pPr eaLnBrk="1" hangingPunct="1"/>
            <a:r>
              <a:rPr lang="en-US" sz="1350" dirty="0">
                <a:latin typeface="Avenir Book"/>
                <a:cs typeface="Avenir Book"/>
              </a:rPr>
              <a:t>  Students are using laptops in lectures</a:t>
            </a:r>
          </a:p>
        </p:txBody>
      </p:sp>
      <p:sp>
        <p:nvSpPr>
          <p:cNvPr id="116744" name="Rectangle 8"/>
          <p:cNvSpPr>
            <a:spLocks noChangeArrowheads="1"/>
          </p:cNvSpPr>
          <p:nvPr/>
        </p:nvSpPr>
        <p:spPr bwMode="auto">
          <a:xfrm>
            <a:off x="4212774" y="1953358"/>
            <a:ext cx="3086100" cy="685800"/>
          </a:xfrm>
          <a:prstGeom prst="rect">
            <a:avLst/>
          </a:prstGeom>
          <a:solidFill>
            <a:srgbClr val="FFFF99"/>
          </a:solidFill>
          <a:ln w="28575" cmpd="sng">
            <a:solidFill>
              <a:schemeClr val="tx1"/>
            </a:solidFill>
            <a:miter lim="800000"/>
            <a:headEnd/>
            <a:tailEnd/>
          </a:ln>
        </p:spPr>
        <p:txBody>
          <a:bodyPr wrap="none" anchor="ctr">
            <a:prstTxWarp prst="textNoShape">
              <a:avLst/>
            </a:prstTxWarp>
          </a:bodyPr>
          <a:lstStyle/>
          <a:p>
            <a:pPr eaLnBrk="1" hangingPunct="1"/>
            <a:r>
              <a:rPr lang="en-US" sz="1350" dirty="0">
                <a:latin typeface="Avenir Black"/>
                <a:cs typeface="Avenir Black"/>
              </a:rPr>
              <a:t>Hypothesis</a:t>
            </a:r>
            <a:r>
              <a:rPr lang="en-US" sz="1350" dirty="0">
                <a:latin typeface="Avenir Book"/>
                <a:cs typeface="Avenir Book"/>
              </a:rPr>
              <a:t>:</a:t>
            </a:r>
          </a:p>
          <a:p>
            <a:pPr eaLnBrk="1" hangingPunct="1"/>
            <a:r>
              <a:rPr lang="en-US" sz="1350" dirty="0">
                <a:latin typeface="Avenir Book"/>
                <a:cs typeface="Avenir Book"/>
              </a:rPr>
              <a:t>  Using a laptop leads to lower grades</a:t>
            </a:r>
          </a:p>
        </p:txBody>
      </p:sp>
      <p:sp>
        <p:nvSpPr>
          <p:cNvPr id="116745" name="Rectangle 9"/>
          <p:cNvSpPr>
            <a:spLocks noChangeArrowheads="1"/>
          </p:cNvSpPr>
          <p:nvPr/>
        </p:nvSpPr>
        <p:spPr bwMode="auto">
          <a:xfrm>
            <a:off x="4155624" y="2911720"/>
            <a:ext cx="3143250" cy="685800"/>
          </a:xfrm>
          <a:prstGeom prst="rect">
            <a:avLst/>
          </a:prstGeom>
          <a:solidFill>
            <a:srgbClr val="CC99FF"/>
          </a:solidFill>
          <a:ln w="28575" cmpd="sng">
            <a:solidFill>
              <a:schemeClr val="tx1"/>
            </a:solidFill>
            <a:miter lim="800000"/>
            <a:headEnd/>
            <a:tailEnd/>
          </a:ln>
        </p:spPr>
        <p:txBody>
          <a:bodyPr wrap="none" anchor="ctr">
            <a:prstTxWarp prst="textNoShape">
              <a:avLst/>
            </a:prstTxWarp>
          </a:bodyPr>
          <a:lstStyle/>
          <a:p>
            <a:pPr eaLnBrk="1" hangingPunct="1"/>
            <a:r>
              <a:rPr lang="en-US" sz="1350" dirty="0">
                <a:latin typeface="Avenir Black"/>
                <a:cs typeface="Avenir Black"/>
              </a:rPr>
              <a:t> </a:t>
            </a:r>
            <a:r>
              <a:rPr lang="en-US" sz="1350" u="sng" dirty="0">
                <a:latin typeface="Avenir Black"/>
                <a:cs typeface="Avenir Black"/>
              </a:rPr>
              <a:t>Manipulate</a:t>
            </a:r>
            <a:r>
              <a:rPr lang="en-US" sz="1350" dirty="0">
                <a:latin typeface="Avenir Book"/>
                <a:cs typeface="Avenir Book"/>
              </a:rPr>
              <a:t> Independent Variable</a:t>
            </a:r>
            <a:r>
              <a:rPr lang="en-US" sz="1350" dirty="0" smtClean="0">
                <a:latin typeface="Avenir Book"/>
                <a:cs typeface="Avenir Book"/>
              </a:rPr>
              <a:t>:</a:t>
            </a:r>
            <a:endParaRPr lang="en-US" sz="1350" dirty="0">
              <a:latin typeface="Avenir Book"/>
              <a:cs typeface="Avenir Book"/>
            </a:endParaRPr>
          </a:p>
        </p:txBody>
      </p:sp>
      <p:sp>
        <p:nvSpPr>
          <p:cNvPr id="116746" name="Rectangle 10"/>
          <p:cNvSpPr>
            <a:spLocks noChangeArrowheads="1"/>
          </p:cNvSpPr>
          <p:nvPr/>
        </p:nvSpPr>
        <p:spPr bwMode="auto">
          <a:xfrm>
            <a:off x="4203252" y="4937780"/>
            <a:ext cx="3124197" cy="685800"/>
          </a:xfrm>
          <a:prstGeom prst="rect">
            <a:avLst/>
          </a:prstGeom>
          <a:solidFill>
            <a:srgbClr val="FFCC00"/>
          </a:solidFill>
          <a:ln w="28575" cmpd="sng">
            <a:solidFill>
              <a:schemeClr val="tx1"/>
            </a:solidFill>
            <a:miter lim="800000"/>
            <a:headEnd/>
            <a:tailEnd/>
          </a:ln>
        </p:spPr>
        <p:txBody>
          <a:bodyPr anchor="ctr">
            <a:prstTxWarp prst="textNoShape">
              <a:avLst/>
            </a:prstTxWarp>
          </a:bodyPr>
          <a:lstStyle/>
          <a:p>
            <a:pPr eaLnBrk="1" hangingPunct="1"/>
            <a:endParaRPr lang="en-US" sz="1350" dirty="0">
              <a:latin typeface="Avenir Book"/>
              <a:cs typeface="Avenir Book"/>
            </a:endParaRPr>
          </a:p>
          <a:p>
            <a:pPr eaLnBrk="1" hangingPunct="1"/>
            <a:r>
              <a:rPr lang="en-US" sz="1350" u="sng" dirty="0">
                <a:latin typeface="Avenir Black"/>
                <a:cs typeface="Avenir Black"/>
              </a:rPr>
              <a:t>Measure</a:t>
            </a:r>
            <a:r>
              <a:rPr lang="en-US" sz="1350" dirty="0">
                <a:latin typeface="Avenir Book"/>
                <a:cs typeface="Avenir Book"/>
              </a:rPr>
              <a:t> Dependent Variable:</a:t>
            </a:r>
          </a:p>
          <a:p>
            <a:pPr eaLnBrk="1" hangingPunct="1"/>
            <a:r>
              <a:rPr lang="en-US" sz="1350" dirty="0">
                <a:latin typeface="Avenir Book"/>
                <a:cs typeface="Avenir Book"/>
              </a:rPr>
              <a:t>Test of lecture material</a:t>
            </a:r>
          </a:p>
          <a:p>
            <a:pPr eaLnBrk="1" hangingPunct="1"/>
            <a:endParaRPr lang="en-US" sz="1125" dirty="0">
              <a:latin typeface="Avenir Book"/>
              <a:cs typeface="Avenir Book"/>
            </a:endParaRPr>
          </a:p>
        </p:txBody>
      </p:sp>
      <p:sp>
        <p:nvSpPr>
          <p:cNvPr id="116747" name="Rectangle 11"/>
          <p:cNvSpPr>
            <a:spLocks noChangeArrowheads="1"/>
          </p:cNvSpPr>
          <p:nvPr/>
        </p:nvSpPr>
        <p:spPr bwMode="auto">
          <a:xfrm>
            <a:off x="4222300" y="5953859"/>
            <a:ext cx="3086100" cy="685800"/>
          </a:xfrm>
          <a:prstGeom prst="rect">
            <a:avLst/>
          </a:prstGeom>
          <a:solidFill>
            <a:srgbClr val="CCFFCC"/>
          </a:solidFill>
          <a:ln w="28575" cmpd="sng">
            <a:solidFill>
              <a:schemeClr val="tx1"/>
            </a:solidFill>
            <a:miter lim="800000"/>
            <a:headEnd/>
            <a:tailEnd/>
          </a:ln>
        </p:spPr>
        <p:txBody>
          <a:bodyPr wrap="none" anchor="ctr">
            <a:prstTxWarp prst="textNoShape">
              <a:avLst/>
            </a:prstTxWarp>
          </a:bodyPr>
          <a:lstStyle/>
          <a:p>
            <a:pPr eaLnBrk="1" hangingPunct="1"/>
            <a:r>
              <a:rPr lang="en-US" sz="1350" dirty="0">
                <a:latin typeface="Avenir Black"/>
                <a:cs typeface="Avenir Black"/>
              </a:rPr>
              <a:t>Results</a:t>
            </a:r>
            <a:r>
              <a:rPr lang="en-US" sz="1350" dirty="0">
                <a:latin typeface="Avenir Book"/>
                <a:cs typeface="Avenir Book"/>
              </a:rPr>
              <a:t>: (Group test score means)</a:t>
            </a:r>
          </a:p>
          <a:p>
            <a:pPr eaLnBrk="1" hangingPunct="1"/>
            <a:r>
              <a:rPr lang="en-US" sz="1350" dirty="0">
                <a:latin typeface="Avenir Book"/>
                <a:cs typeface="Avenir Book"/>
              </a:rPr>
              <a:t>  Laptop: 52% No Laptop: 63%</a:t>
            </a:r>
          </a:p>
        </p:txBody>
      </p:sp>
      <p:sp>
        <p:nvSpPr>
          <p:cNvPr id="116748" name="AutoShape 12"/>
          <p:cNvSpPr>
            <a:spLocks noChangeArrowheads="1"/>
          </p:cNvSpPr>
          <p:nvPr/>
        </p:nvSpPr>
        <p:spPr bwMode="auto">
          <a:xfrm>
            <a:off x="5755824" y="1723781"/>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
        <p:nvSpPr>
          <p:cNvPr id="116749" name="AutoShape 13"/>
          <p:cNvSpPr>
            <a:spLocks noChangeArrowheads="1"/>
          </p:cNvSpPr>
          <p:nvPr/>
        </p:nvSpPr>
        <p:spPr bwMode="auto">
          <a:xfrm>
            <a:off x="5755824" y="2694843"/>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
        <p:nvSpPr>
          <p:cNvPr id="116750" name="AutoShape 14"/>
          <p:cNvSpPr>
            <a:spLocks noChangeArrowheads="1"/>
          </p:cNvSpPr>
          <p:nvPr/>
        </p:nvSpPr>
        <p:spPr bwMode="auto">
          <a:xfrm>
            <a:off x="4753545" y="3656735"/>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
        <p:nvSpPr>
          <p:cNvPr id="116751" name="AutoShape 15"/>
          <p:cNvSpPr>
            <a:spLocks noChangeArrowheads="1"/>
          </p:cNvSpPr>
          <p:nvPr/>
        </p:nvSpPr>
        <p:spPr bwMode="auto">
          <a:xfrm>
            <a:off x="5784402" y="5721551"/>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
        <p:nvSpPr>
          <p:cNvPr id="18" name="Rectangle 9"/>
          <p:cNvSpPr>
            <a:spLocks noChangeArrowheads="1"/>
          </p:cNvSpPr>
          <p:nvPr/>
        </p:nvSpPr>
        <p:spPr bwMode="auto">
          <a:xfrm>
            <a:off x="459348" y="2663041"/>
            <a:ext cx="3387736" cy="1142140"/>
          </a:xfrm>
          <a:prstGeom prst="rect">
            <a:avLst/>
          </a:prstGeom>
          <a:solidFill>
            <a:srgbClr val="CC99FF"/>
          </a:solidFill>
          <a:ln w="28575" cmpd="sng">
            <a:solidFill>
              <a:schemeClr val="tx1"/>
            </a:solidFill>
            <a:miter lim="800000"/>
            <a:headEnd/>
            <a:tailEnd/>
          </a:ln>
        </p:spPr>
        <p:txBody>
          <a:bodyPr wrap="none" anchor="ctr">
            <a:prstTxWarp prst="textNoShape">
              <a:avLst/>
            </a:prstTxWarp>
          </a:bodyPr>
          <a:lstStyle/>
          <a:p>
            <a:pPr eaLnBrk="1" hangingPunct="1"/>
            <a:endParaRPr lang="en-US" sz="1350" dirty="0">
              <a:latin typeface="Avenir Book"/>
              <a:cs typeface="Avenir Book"/>
            </a:endParaRPr>
          </a:p>
        </p:txBody>
      </p:sp>
      <p:sp>
        <p:nvSpPr>
          <p:cNvPr id="116753" name="Text Box 17"/>
          <p:cNvSpPr txBox="1">
            <a:spLocks noChangeArrowheads="1"/>
          </p:cNvSpPr>
          <p:nvPr/>
        </p:nvSpPr>
        <p:spPr bwMode="auto">
          <a:xfrm>
            <a:off x="424301" y="2669347"/>
            <a:ext cx="3384112" cy="1077218"/>
          </a:xfrm>
          <a:prstGeom prst="rect">
            <a:avLst/>
          </a:prstGeom>
          <a:noFill/>
          <a:ln w="9525">
            <a:noFill/>
            <a:miter lim="800000"/>
            <a:headEnd/>
            <a:tailEnd/>
          </a:ln>
        </p:spPr>
        <p:txBody>
          <a:bodyPr wrap="square">
            <a:prstTxWarp prst="textNoShape">
              <a:avLst/>
            </a:prstTxWarp>
            <a:spAutoFit/>
          </a:bodyPr>
          <a:lstStyle/>
          <a:p>
            <a:pPr algn="l">
              <a:spcBef>
                <a:spcPts val="300"/>
              </a:spcBef>
              <a:spcAft>
                <a:spcPts val="300"/>
              </a:spcAft>
            </a:pPr>
            <a:r>
              <a:rPr lang="en-US" sz="1350" u="sng" dirty="0">
                <a:latin typeface="Avenir Book"/>
                <a:cs typeface="Avenir Book"/>
              </a:rPr>
              <a:t>Random assignment</a:t>
            </a:r>
            <a:r>
              <a:rPr lang="en-US" sz="1350" dirty="0">
                <a:latin typeface="Avenir Book"/>
                <a:cs typeface="Avenir Book"/>
              </a:rPr>
              <a:t> to “laptop” or “no laptop” groups</a:t>
            </a:r>
          </a:p>
          <a:p>
            <a:pPr algn="l">
              <a:spcBef>
                <a:spcPts val="300"/>
              </a:spcBef>
              <a:spcAft>
                <a:spcPts val="300"/>
              </a:spcAft>
            </a:pPr>
            <a:r>
              <a:rPr lang="en-US" sz="1275" b="1" dirty="0" smtClean="0">
                <a:latin typeface="Avenir Black"/>
                <a:cs typeface="Avenir Black"/>
              </a:rPr>
              <a:t>Experimental</a:t>
            </a:r>
            <a:r>
              <a:rPr lang="en-US" sz="1275" b="1" dirty="0" smtClean="0">
                <a:latin typeface="Avenir Book"/>
                <a:cs typeface="Avenir Book"/>
              </a:rPr>
              <a:t> </a:t>
            </a:r>
            <a:r>
              <a:rPr lang="en-US" sz="1275" b="1" dirty="0">
                <a:latin typeface="Avenir Book"/>
                <a:cs typeface="Avenir Book"/>
              </a:rPr>
              <a:t>group </a:t>
            </a:r>
            <a:r>
              <a:rPr lang="en-US" sz="1350" dirty="0">
                <a:latin typeface="Avenir Book"/>
                <a:cs typeface="Avenir Book"/>
              </a:rPr>
              <a:t>= use laptop </a:t>
            </a:r>
          </a:p>
          <a:p>
            <a:pPr algn="l">
              <a:spcBef>
                <a:spcPts val="300"/>
              </a:spcBef>
              <a:spcAft>
                <a:spcPts val="300"/>
              </a:spcAft>
            </a:pPr>
            <a:r>
              <a:rPr lang="en-US" sz="1275" b="1" dirty="0" smtClean="0">
                <a:latin typeface="Avenir Black"/>
                <a:cs typeface="Avenir Black"/>
              </a:rPr>
              <a:t>Control</a:t>
            </a:r>
            <a:r>
              <a:rPr lang="en-US" sz="1275" b="1" dirty="0" smtClean="0">
                <a:latin typeface="Avenir Book"/>
                <a:cs typeface="Avenir Book"/>
              </a:rPr>
              <a:t> </a:t>
            </a:r>
            <a:r>
              <a:rPr lang="en-US" sz="1275" b="1" dirty="0">
                <a:latin typeface="Avenir Book"/>
                <a:cs typeface="Avenir Book"/>
              </a:rPr>
              <a:t>group </a:t>
            </a:r>
            <a:r>
              <a:rPr lang="en-US" sz="1350" dirty="0">
                <a:latin typeface="Avenir Book"/>
                <a:cs typeface="Avenir Book"/>
              </a:rPr>
              <a:t>= do not use laptop</a:t>
            </a:r>
          </a:p>
        </p:txBody>
      </p:sp>
      <p:sp>
        <p:nvSpPr>
          <p:cNvPr id="116754" name="Rectangle 19"/>
          <p:cNvSpPr>
            <a:spLocks noChangeArrowheads="1"/>
          </p:cNvSpPr>
          <p:nvPr/>
        </p:nvSpPr>
        <p:spPr bwMode="auto">
          <a:xfrm>
            <a:off x="550985" y="4123605"/>
            <a:ext cx="3403597" cy="843821"/>
          </a:xfrm>
          <a:prstGeom prst="rect">
            <a:avLst/>
          </a:prstGeom>
          <a:noFill/>
          <a:ln w="9525">
            <a:noFill/>
            <a:miter lim="800000"/>
            <a:headEnd/>
            <a:tailEnd/>
          </a:ln>
        </p:spPr>
        <p:txBody>
          <a:bodyPr wrap="square">
            <a:prstTxWarp prst="textNoShape">
              <a:avLst/>
            </a:prstTxWarp>
            <a:spAutoFit/>
          </a:bodyPr>
          <a:lstStyle/>
          <a:p>
            <a:pPr>
              <a:spcAft>
                <a:spcPts val="450"/>
              </a:spcAft>
            </a:pPr>
            <a:r>
              <a:rPr lang="en-US" sz="1350" u="sng" dirty="0">
                <a:latin typeface="Avenir Book"/>
                <a:cs typeface="Avenir Book"/>
              </a:rPr>
              <a:t>You should control extraneous factors</a:t>
            </a:r>
            <a:r>
              <a:rPr lang="en-US" sz="1350" dirty="0">
                <a:latin typeface="Avenir Book"/>
                <a:cs typeface="Avenir Book"/>
              </a:rPr>
              <a:t>:</a:t>
            </a:r>
          </a:p>
          <a:p>
            <a:pPr>
              <a:spcAft>
                <a:spcPts val="450"/>
              </a:spcAft>
            </a:pPr>
            <a:r>
              <a:rPr lang="en-US" sz="1350" dirty="0">
                <a:latin typeface="Avenir Book"/>
                <a:cs typeface="Avenir Book"/>
              </a:rPr>
              <a:t>- Lecture content</a:t>
            </a:r>
          </a:p>
          <a:p>
            <a:pPr>
              <a:spcAft>
                <a:spcPts val="450"/>
              </a:spcAft>
            </a:pPr>
            <a:r>
              <a:rPr lang="en-US" sz="1350" dirty="0">
                <a:latin typeface="Avenir Book"/>
                <a:cs typeface="Avenir Book"/>
              </a:rPr>
              <a:t>- Exam questions</a:t>
            </a:r>
          </a:p>
        </p:txBody>
      </p:sp>
      <p:sp>
        <p:nvSpPr>
          <p:cNvPr id="2" name="Title 1">
            <a:extLst>
              <a:ext uri="{FF2B5EF4-FFF2-40B4-BE49-F238E27FC236}">
                <a16:creationId xmlns:a16="http://schemas.microsoft.com/office/drawing/2014/main" id="{48480F9B-E0B4-4547-A5A0-521D7C7A7675}"/>
              </a:ext>
            </a:extLst>
          </p:cNvPr>
          <p:cNvSpPr>
            <a:spLocks noGrp="1"/>
          </p:cNvSpPr>
          <p:nvPr>
            <p:ph type="title"/>
          </p:nvPr>
        </p:nvSpPr>
        <p:spPr>
          <a:xfrm>
            <a:off x="2094457" y="215653"/>
            <a:ext cx="6557174" cy="593432"/>
          </a:xfrm>
        </p:spPr>
        <p:txBody>
          <a:bodyPr>
            <a:normAutofit/>
          </a:bodyPr>
          <a:lstStyle/>
          <a:p>
            <a:r>
              <a:rPr lang="en-US" sz="3200" dirty="0">
                <a:latin typeface="Avenir Black"/>
              </a:rPr>
              <a:t>Example Experimental Design</a:t>
            </a:r>
          </a:p>
        </p:txBody>
      </p:sp>
      <p:sp>
        <p:nvSpPr>
          <p:cNvPr id="4" name="Text Placeholder 3">
            <a:extLst>
              <a:ext uri="{FF2B5EF4-FFF2-40B4-BE49-F238E27FC236}">
                <a16:creationId xmlns:a16="http://schemas.microsoft.com/office/drawing/2014/main" id="{C72AE2A4-D970-714F-B094-B4A21F82EBD7}"/>
              </a:ext>
            </a:extLst>
          </p:cNvPr>
          <p:cNvSpPr>
            <a:spLocks noGrp="1"/>
          </p:cNvSpPr>
          <p:nvPr>
            <p:ph type="body" sz="half" idx="2"/>
          </p:nvPr>
        </p:nvSpPr>
        <p:spPr>
          <a:xfrm>
            <a:off x="973705" y="1202881"/>
            <a:ext cx="2834707" cy="1176904"/>
          </a:xfrm>
        </p:spPr>
        <p:txBody>
          <a:bodyPr>
            <a:noAutofit/>
          </a:bodyPr>
          <a:lstStyle/>
          <a:p>
            <a:r>
              <a:rPr lang="en-US" sz="1800" dirty="0">
                <a:latin typeface="+mn-lt"/>
              </a:rPr>
              <a:t>”Does laptop use in class have an effect on students’ retention of information presented in class?”</a:t>
            </a:r>
          </a:p>
        </p:txBody>
      </p:sp>
      <p:sp>
        <p:nvSpPr>
          <p:cNvPr id="6" name="Chevron 5">
            <a:extLst>
              <a:ext uri="{FF2B5EF4-FFF2-40B4-BE49-F238E27FC236}">
                <a16:creationId xmlns:a16="http://schemas.microsoft.com/office/drawing/2014/main" id="{8C1FDB2C-39A6-1A48-96A4-E9DC084B3C28}"/>
              </a:ext>
            </a:extLst>
          </p:cNvPr>
          <p:cNvSpPr/>
          <p:nvPr/>
        </p:nvSpPr>
        <p:spPr>
          <a:xfrm>
            <a:off x="3865565" y="2997448"/>
            <a:ext cx="232907" cy="471488"/>
          </a:xfrm>
          <a:prstGeom prst="chevron">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AutoShape 14"/>
          <p:cNvSpPr>
            <a:spLocks noChangeArrowheads="1"/>
          </p:cNvSpPr>
          <p:nvPr/>
        </p:nvSpPr>
        <p:spPr bwMode="auto">
          <a:xfrm>
            <a:off x="6724653" y="3679760"/>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
        <p:nvSpPr>
          <p:cNvPr id="21" name="Rectangle 9"/>
          <p:cNvSpPr>
            <a:spLocks noChangeArrowheads="1"/>
          </p:cNvSpPr>
          <p:nvPr/>
        </p:nvSpPr>
        <p:spPr bwMode="auto">
          <a:xfrm>
            <a:off x="4203252" y="3951500"/>
            <a:ext cx="1261377" cy="685800"/>
          </a:xfrm>
          <a:prstGeom prst="rect">
            <a:avLst/>
          </a:prstGeom>
          <a:solidFill>
            <a:srgbClr val="CC99FF"/>
          </a:solidFill>
          <a:ln w="28575" cmpd="sng">
            <a:solidFill>
              <a:schemeClr val="tx1"/>
            </a:solidFill>
            <a:miter lim="800000"/>
            <a:headEnd/>
            <a:tailEnd/>
          </a:ln>
        </p:spPr>
        <p:txBody>
          <a:bodyPr wrap="none" anchor="ctr">
            <a:prstTxWarp prst="textNoShape">
              <a:avLst/>
            </a:prstTxWarp>
          </a:bodyPr>
          <a:lstStyle/>
          <a:p>
            <a:pPr eaLnBrk="1" hangingPunct="1"/>
            <a:r>
              <a:rPr lang="en-US" sz="1200" dirty="0" smtClean="0">
                <a:latin typeface="Avenir Book"/>
                <a:cs typeface="Avenir Book"/>
              </a:rPr>
              <a:t>Students </a:t>
            </a:r>
            <a:r>
              <a:rPr lang="en-US" sz="1300" b="1" dirty="0" smtClean="0">
                <a:latin typeface="Avenir Book"/>
                <a:cs typeface="Avenir Book"/>
              </a:rPr>
              <a:t>use</a:t>
            </a:r>
          </a:p>
          <a:p>
            <a:pPr eaLnBrk="1" hangingPunct="1"/>
            <a:r>
              <a:rPr lang="en-US" sz="1200" dirty="0" smtClean="0">
                <a:latin typeface="Avenir Book"/>
                <a:cs typeface="Avenir Book"/>
              </a:rPr>
              <a:t>laptops</a:t>
            </a:r>
            <a:endParaRPr lang="en-US" sz="1200" dirty="0">
              <a:latin typeface="Avenir Book"/>
              <a:cs typeface="Avenir Book"/>
            </a:endParaRPr>
          </a:p>
        </p:txBody>
      </p:sp>
      <p:sp>
        <p:nvSpPr>
          <p:cNvPr id="22" name="Rectangle 9"/>
          <p:cNvSpPr>
            <a:spLocks noChangeArrowheads="1"/>
          </p:cNvSpPr>
          <p:nvPr/>
        </p:nvSpPr>
        <p:spPr bwMode="auto">
          <a:xfrm>
            <a:off x="6021166" y="3951500"/>
            <a:ext cx="1277708" cy="685800"/>
          </a:xfrm>
          <a:prstGeom prst="rect">
            <a:avLst/>
          </a:prstGeom>
          <a:solidFill>
            <a:srgbClr val="CC99FF"/>
          </a:solidFill>
          <a:ln w="28575" cmpd="sng">
            <a:solidFill>
              <a:schemeClr val="tx1"/>
            </a:solidFill>
            <a:miter lim="800000"/>
            <a:headEnd/>
            <a:tailEnd/>
          </a:ln>
        </p:spPr>
        <p:txBody>
          <a:bodyPr wrap="none" anchor="ctr">
            <a:prstTxWarp prst="textNoShape">
              <a:avLst/>
            </a:prstTxWarp>
          </a:bodyPr>
          <a:lstStyle/>
          <a:p>
            <a:pPr eaLnBrk="1" hangingPunct="1"/>
            <a:r>
              <a:rPr lang="en-US" sz="1200" dirty="0" smtClean="0">
                <a:latin typeface="Avenir Book"/>
                <a:cs typeface="Avenir Book"/>
              </a:rPr>
              <a:t>Students </a:t>
            </a:r>
            <a:r>
              <a:rPr lang="en-US" sz="1300" b="1" i="1" dirty="0" smtClean="0">
                <a:latin typeface="Avenir Book"/>
                <a:cs typeface="Avenir Book"/>
              </a:rPr>
              <a:t>don’t</a:t>
            </a:r>
          </a:p>
          <a:p>
            <a:pPr eaLnBrk="1" hangingPunct="1"/>
            <a:r>
              <a:rPr lang="en-US" sz="1200" dirty="0" smtClean="0">
                <a:latin typeface="Avenir Book"/>
                <a:cs typeface="Avenir Book"/>
              </a:rPr>
              <a:t>use </a:t>
            </a:r>
            <a:r>
              <a:rPr lang="en-US" sz="1200" dirty="0">
                <a:latin typeface="Avenir Book"/>
                <a:cs typeface="Avenir Book"/>
              </a:rPr>
              <a:t>laptops</a:t>
            </a:r>
          </a:p>
        </p:txBody>
      </p:sp>
      <p:sp>
        <p:nvSpPr>
          <p:cNvPr id="23" name="AutoShape 14"/>
          <p:cNvSpPr>
            <a:spLocks noChangeArrowheads="1"/>
          </p:cNvSpPr>
          <p:nvPr/>
        </p:nvSpPr>
        <p:spPr bwMode="auto">
          <a:xfrm>
            <a:off x="4759244" y="4675403"/>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
        <p:nvSpPr>
          <p:cNvPr id="24" name="AutoShape 14"/>
          <p:cNvSpPr>
            <a:spLocks noChangeArrowheads="1"/>
          </p:cNvSpPr>
          <p:nvPr/>
        </p:nvSpPr>
        <p:spPr bwMode="auto">
          <a:xfrm>
            <a:off x="6730352" y="4698428"/>
            <a:ext cx="57150" cy="171450"/>
          </a:xfrm>
          <a:prstGeom prst="downArrow">
            <a:avLst>
              <a:gd name="adj1" fmla="val 50000"/>
              <a:gd name="adj2" fmla="val 75000"/>
            </a:avLst>
          </a:prstGeom>
          <a:solidFill>
            <a:schemeClr val="tx1"/>
          </a:solidFill>
          <a:ln w="9525">
            <a:solidFill>
              <a:schemeClr val="tx1"/>
            </a:solidFill>
            <a:miter lim="800000"/>
            <a:headEnd/>
            <a:tailEnd/>
          </a:ln>
        </p:spPr>
        <p:txBody>
          <a:bodyPr wrap="none" anchor="ctr">
            <a:prstTxWarp prst="textNoShape">
              <a:avLst/>
            </a:prstTxWarp>
          </a:bodyPr>
          <a:lstStyle/>
          <a:p>
            <a:endParaRPr lang="en-US" sz="1350">
              <a:latin typeface="Avenir Book"/>
              <a:cs typeface="Avenir Book"/>
            </a:endParaRPr>
          </a:p>
        </p:txBody>
      </p:sp>
    </p:spTree>
    <p:extLst>
      <p:ext uri="{BB962C8B-B14F-4D97-AF65-F5344CB8AC3E}">
        <p14:creationId xmlns:p14="http://schemas.microsoft.com/office/powerpoint/2010/main" val="1491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7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67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7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7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67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67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7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7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67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4" grpId="0" animBg="1"/>
      <p:bldP spid="116745" grpId="0" animBg="1"/>
      <p:bldP spid="116746" grpId="0" animBg="1"/>
      <p:bldP spid="116747" grpId="0" animBg="1"/>
      <p:bldP spid="116748" grpId="0" animBg="1"/>
      <p:bldP spid="116749" grpId="0" animBg="1"/>
      <p:bldP spid="116750" grpId="0" animBg="1"/>
      <p:bldP spid="116751" grpId="0" animBg="1"/>
      <p:bldP spid="18" grpId="0" animBg="1"/>
      <p:bldP spid="116753" grpId="0"/>
      <p:bldP spid="116754" grpId="0"/>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B21BC65-CD3C-8B46-9ECB-F37E05724CDE}"/>
              </a:ext>
            </a:extLst>
          </p:cNvPr>
          <p:cNvPicPr>
            <a:picLocks noChangeAspect="1"/>
          </p:cNvPicPr>
          <p:nvPr/>
        </p:nvPicPr>
        <p:blipFill>
          <a:blip r:embed="rId3"/>
          <a:stretch>
            <a:fillRect/>
          </a:stretch>
        </p:blipFill>
        <p:spPr>
          <a:xfrm rot="19760405">
            <a:off x="-94109" y="217489"/>
            <a:ext cx="2037457" cy="1057910"/>
          </a:xfrm>
          <a:prstGeom prst="rect">
            <a:avLst/>
          </a:prstGeom>
        </p:spPr>
      </p:pic>
      <p:sp>
        <p:nvSpPr>
          <p:cNvPr id="11" name="Rectangle 2"/>
          <p:cNvSpPr>
            <a:spLocks noGrp="1" noChangeArrowheads="1"/>
          </p:cNvSpPr>
          <p:nvPr>
            <p:ph type="title"/>
          </p:nvPr>
        </p:nvSpPr>
        <p:spPr>
          <a:xfrm>
            <a:off x="457200" y="392113"/>
            <a:ext cx="8229600" cy="1143000"/>
          </a:xfrm>
        </p:spPr>
        <p:txBody>
          <a:bodyPr>
            <a:normAutofit/>
          </a:bodyPr>
          <a:lstStyle/>
          <a:p>
            <a:r>
              <a:rPr lang="en-US" sz="4000" dirty="0">
                <a:latin typeface="Avenir Roman" panose="02000503020000020003" pitchFamily="2" charset="0"/>
                <a:ea typeface="ＭＳ Ｐゴシック" charset="-128"/>
              </a:rPr>
              <a:t>Key Features of Experiments</a:t>
            </a:r>
          </a:p>
        </p:txBody>
      </p:sp>
      <p:sp>
        <p:nvSpPr>
          <p:cNvPr id="4" name="Text Placeholder 3">
            <a:extLst>
              <a:ext uri="{FF2B5EF4-FFF2-40B4-BE49-F238E27FC236}">
                <a16:creationId xmlns:a16="http://schemas.microsoft.com/office/drawing/2014/main" id="{5E90CDAF-BBF7-B648-9782-2F732ACCA380}"/>
              </a:ext>
            </a:extLst>
          </p:cNvPr>
          <p:cNvSpPr>
            <a:spLocks noGrp="1"/>
          </p:cNvSpPr>
          <p:nvPr>
            <p:ph type="body" idx="1"/>
          </p:nvPr>
        </p:nvSpPr>
        <p:spPr>
          <a:xfrm>
            <a:off x="457200" y="1535113"/>
            <a:ext cx="2563586" cy="639762"/>
          </a:xfrm>
        </p:spPr>
        <p:txBody>
          <a:bodyPr/>
          <a:lstStyle/>
          <a:p>
            <a:r>
              <a:rPr lang="en-US" dirty="0">
                <a:solidFill>
                  <a:srgbClr val="0432FF"/>
                </a:solidFill>
              </a:rPr>
              <a:t>Manipulation</a:t>
            </a:r>
          </a:p>
        </p:txBody>
      </p:sp>
      <p:sp>
        <p:nvSpPr>
          <p:cNvPr id="5" name="Text Placeholder 4">
            <a:extLst>
              <a:ext uri="{FF2B5EF4-FFF2-40B4-BE49-F238E27FC236}">
                <a16:creationId xmlns:a16="http://schemas.microsoft.com/office/drawing/2014/main" id="{D85EB54A-9305-474E-A048-959E085406C3}"/>
              </a:ext>
            </a:extLst>
          </p:cNvPr>
          <p:cNvSpPr>
            <a:spLocks noGrp="1"/>
          </p:cNvSpPr>
          <p:nvPr>
            <p:ph type="body" sz="quarter" idx="3"/>
          </p:nvPr>
        </p:nvSpPr>
        <p:spPr>
          <a:xfrm>
            <a:off x="3216731" y="1535113"/>
            <a:ext cx="2530928" cy="639762"/>
          </a:xfrm>
        </p:spPr>
        <p:txBody>
          <a:bodyPr/>
          <a:lstStyle/>
          <a:p>
            <a:r>
              <a:rPr lang="en-US" dirty="0">
                <a:solidFill>
                  <a:srgbClr val="0432FF"/>
                </a:solidFill>
              </a:rPr>
              <a:t>Measurement</a:t>
            </a:r>
          </a:p>
        </p:txBody>
      </p:sp>
      <p:sp>
        <p:nvSpPr>
          <p:cNvPr id="6" name="Content Placeholder 5">
            <a:extLst>
              <a:ext uri="{FF2B5EF4-FFF2-40B4-BE49-F238E27FC236}">
                <a16:creationId xmlns:a16="http://schemas.microsoft.com/office/drawing/2014/main" id="{04A389D6-7FE2-524F-AB43-9F6C166469D0}"/>
              </a:ext>
            </a:extLst>
          </p:cNvPr>
          <p:cNvSpPr>
            <a:spLocks noGrp="1"/>
          </p:cNvSpPr>
          <p:nvPr>
            <p:ph sz="quarter" idx="4"/>
          </p:nvPr>
        </p:nvSpPr>
        <p:spPr>
          <a:xfrm>
            <a:off x="3216730" y="2174875"/>
            <a:ext cx="2530929" cy="3951288"/>
          </a:xfrm>
        </p:spPr>
        <p:txBody>
          <a:bodyPr/>
          <a:lstStyle/>
          <a:p>
            <a:pPr marL="0" indent="0">
              <a:buNone/>
            </a:pPr>
            <a:r>
              <a:rPr lang="en-US" dirty="0">
                <a:solidFill>
                  <a:srgbClr val="0432FF"/>
                </a:solidFill>
                <a:latin typeface="Avenir Roman" panose="02000503020000020003" pitchFamily="2" charset="0"/>
              </a:rPr>
              <a:t>Dependent Variable</a:t>
            </a:r>
          </a:p>
          <a:p>
            <a:pPr marL="0" indent="0">
              <a:buNone/>
            </a:pPr>
            <a:r>
              <a:rPr lang="en-US" sz="2000" dirty="0">
                <a:latin typeface="Avenir Roman" panose="02000503020000020003" pitchFamily="2" charset="0"/>
              </a:rPr>
              <a:t>The response outcome or behavior you measure that you think is </a:t>
            </a:r>
            <a:r>
              <a:rPr lang="en-US" sz="2000" i="1" dirty="0">
                <a:latin typeface="Avenir Roman" panose="02000503020000020003" pitchFamily="2" charset="0"/>
              </a:rPr>
              <a:t>affected</a:t>
            </a:r>
            <a:r>
              <a:rPr lang="en-US" sz="2000" dirty="0">
                <a:latin typeface="Avenir Roman" panose="02000503020000020003" pitchFamily="2" charset="0"/>
              </a:rPr>
              <a:t> by (</a:t>
            </a:r>
            <a:r>
              <a:rPr lang="en-US" sz="2000" i="1" dirty="0">
                <a:latin typeface="Avenir Roman" panose="02000503020000020003" pitchFamily="2" charset="0"/>
              </a:rPr>
              <a:t>depends</a:t>
            </a:r>
            <a:r>
              <a:rPr lang="en-US" sz="2000" dirty="0">
                <a:latin typeface="Avenir Roman" panose="02000503020000020003" pitchFamily="2" charset="0"/>
              </a:rPr>
              <a:t> on) the IV</a:t>
            </a:r>
            <a:endParaRPr lang="en-US" sz="2000" dirty="0">
              <a:solidFill>
                <a:srgbClr val="0432FF"/>
              </a:solidFill>
              <a:latin typeface="Avenir Roman" panose="02000503020000020003" pitchFamily="2" charset="0"/>
            </a:endParaRPr>
          </a:p>
        </p:txBody>
      </p:sp>
      <p:sp>
        <p:nvSpPr>
          <p:cNvPr id="8" name="Content Placeholder 7">
            <a:extLst>
              <a:ext uri="{FF2B5EF4-FFF2-40B4-BE49-F238E27FC236}">
                <a16:creationId xmlns:a16="http://schemas.microsoft.com/office/drawing/2014/main" id="{CF2F0585-D55E-CC46-B386-56F4E586968B}"/>
              </a:ext>
            </a:extLst>
          </p:cNvPr>
          <p:cNvSpPr>
            <a:spLocks noGrp="1"/>
          </p:cNvSpPr>
          <p:nvPr>
            <p:ph sz="half" idx="2"/>
          </p:nvPr>
        </p:nvSpPr>
        <p:spPr>
          <a:xfrm>
            <a:off x="457200" y="2174875"/>
            <a:ext cx="2563586" cy="3951288"/>
          </a:xfrm>
        </p:spPr>
        <p:txBody>
          <a:bodyPr/>
          <a:lstStyle/>
          <a:p>
            <a:pPr marL="0" indent="0">
              <a:buNone/>
            </a:pPr>
            <a:r>
              <a:rPr lang="en-US" dirty="0">
                <a:solidFill>
                  <a:srgbClr val="0432FF"/>
                </a:solidFill>
                <a:latin typeface="Avenir Roman" panose="02000503020000020003" pitchFamily="2" charset="0"/>
              </a:rPr>
              <a:t>Independent Variable</a:t>
            </a:r>
          </a:p>
          <a:p>
            <a:pPr marL="0" indent="0">
              <a:buNone/>
            </a:pPr>
            <a:r>
              <a:rPr lang="en-US" sz="2000" dirty="0">
                <a:latin typeface="Avenir Roman" panose="02000503020000020003" pitchFamily="2" charset="0"/>
              </a:rPr>
              <a:t>The variable you think </a:t>
            </a:r>
            <a:r>
              <a:rPr lang="en-US" sz="2000" i="1" dirty="0">
                <a:latin typeface="Avenir Roman" panose="02000503020000020003" pitchFamily="2" charset="0"/>
              </a:rPr>
              <a:t>causes</a:t>
            </a:r>
            <a:r>
              <a:rPr lang="en-US" sz="2000" dirty="0">
                <a:latin typeface="Avenir Roman" panose="02000503020000020003" pitchFamily="2" charset="0"/>
              </a:rPr>
              <a:t> (</a:t>
            </a:r>
            <a:r>
              <a:rPr lang="en-US" sz="2000" i="1" dirty="0">
                <a:latin typeface="Avenir Roman" panose="02000503020000020003" pitchFamily="2" charset="0"/>
              </a:rPr>
              <a:t>predicts</a:t>
            </a:r>
            <a:r>
              <a:rPr lang="en-US" sz="2000" dirty="0">
                <a:latin typeface="Avenir Roman" panose="02000503020000020003" pitchFamily="2" charset="0"/>
              </a:rPr>
              <a:t>) a change in behavior; usually is manipulated by the experimenter</a:t>
            </a:r>
          </a:p>
        </p:txBody>
      </p:sp>
      <p:sp>
        <p:nvSpPr>
          <p:cNvPr id="20" name="Text Placeholder 4">
            <a:extLst>
              <a:ext uri="{FF2B5EF4-FFF2-40B4-BE49-F238E27FC236}">
                <a16:creationId xmlns:a16="http://schemas.microsoft.com/office/drawing/2014/main" id="{147A9834-A0F9-1E4D-BAB6-0182098DC153}"/>
              </a:ext>
            </a:extLst>
          </p:cNvPr>
          <p:cNvSpPr txBox="1">
            <a:spLocks/>
          </p:cNvSpPr>
          <p:nvPr/>
        </p:nvSpPr>
        <p:spPr>
          <a:xfrm>
            <a:off x="5943604" y="1535113"/>
            <a:ext cx="2726872"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400" b="1" kern="1200">
                <a:solidFill>
                  <a:schemeClr val="tx1"/>
                </a:solidFill>
                <a:latin typeface="Apple Gothic"/>
                <a:ea typeface="+mn-ea"/>
                <a:cs typeface="+mn-cs"/>
              </a:defRPr>
            </a:lvl1pPr>
            <a:lvl2pPr marL="457200" indent="0" algn="l" defTabSz="457200" rtl="0" eaLnBrk="1" latinLnBrk="0" hangingPunct="1">
              <a:spcBef>
                <a:spcPct val="20000"/>
              </a:spcBef>
              <a:buFont typeface="Arial"/>
              <a:buNone/>
              <a:defRPr sz="2000" b="1" kern="1200">
                <a:solidFill>
                  <a:schemeClr val="tx1"/>
                </a:solidFill>
                <a:latin typeface="Apple Gothic"/>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Apple Gothic"/>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Apple Gothic"/>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Apple Gothic"/>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r>
              <a:rPr lang="en-US" dirty="0">
                <a:solidFill>
                  <a:srgbClr val="0432FF"/>
                </a:solidFill>
              </a:rPr>
              <a:t>Control</a:t>
            </a:r>
          </a:p>
        </p:txBody>
      </p:sp>
      <p:sp>
        <p:nvSpPr>
          <p:cNvPr id="21" name="Content Placeholder 5">
            <a:extLst>
              <a:ext uri="{FF2B5EF4-FFF2-40B4-BE49-F238E27FC236}">
                <a16:creationId xmlns:a16="http://schemas.microsoft.com/office/drawing/2014/main" id="{867633C3-481F-0943-BDEC-E34EFDA048E4}"/>
              </a:ext>
            </a:extLst>
          </p:cNvPr>
          <p:cNvSpPr txBox="1">
            <a:spLocks/>
          </p:cNvSpPr>
          <p:nvPr/>
        </p:nvSpPr>
        <p:spPr>
          <a:xfrm>
            <a:off x="5943604" y="2174875"/>
            <a:ext cx="2596239" cy="39512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pple Gothic"/>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Apple Gothic"/>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Apple Gothic"/>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Apple Gothic"/>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Apple Gothic"/>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buNone/>
            </a:pPr>
            <a:r>
              <a:rPr lang="en-US" dirty="0">
                <a:solidFill>
                  <a:srgbClr val="0432FF"/>
                </a:solidFill>
                <a:latin typeface="Avenir Roman" panose="02000503020000020003" pitchFamily="2" charset="0"/>
              </a:rPr>
              <a:t>Extraneous Variables</a:t>
            </a:r>
          </a:p>
          <a:p>
            <a:pPr marL="0" indent="0">
              <a:buNone/>
            </a:pPr>
            <a:r>
              <a:rPr lang="en-US" sz="2000" dirty="0">
                <a:latin typeface="Avenir Roman" panose="02000503020000020003" pitchFamily="2" charset="0"/>
              </a:rPr>
              <a:t>Any other variables in your study that may influence the DV that must be controlled:</a:t>
            </a:r>
          </a:p>
          <a:p>
            <a:r>
              <a:rPr lang="en-US" sz="2000" dirty="0">
                <a:latin typeface="Avenir Roman" panose="02000503020000020003" pitchFamily="2" charset="0"/>
              </a:rPr>
              <a:t>Demographics</a:t>
            </a:r>
          </a:p>
          <a:p>
            <a:r>
              <a:rPr lang="en-US" sz="2000" dirty="0">
                <a:latin typeface="Avenir Roman" panose="02000503020000020003" pitchFamily="2" charset="0"/>
              </a:rPr>
              <a:t>Ambient environment</a:t>
            </a:r>
          </a:p>
        </p:txBody>
      </p:sp>
    </p:spTree>
    <p:extLst>
      <p:ext uri="{BB962C8B-B14F-4D97-AF65-F5344CB8AC3E}">
        <p14:creationId xmlns:p14="http://schemas.microsoft.com/office/powerpoint/2010/main" val="2670149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F4A28-0F9E-F648-833A-D5F82DB94327}"/>
              </a:ext>
            </a:extLst>
          </p:cNvPr>
          <p:cNvSpPr>
            <a:spLocks noGrp="1"/>
          </p:cNvSpPr>
          <p:nvPr>
            <p:ph type="title"/>
          </p:nvPr>
        </p:nvSpPr>
        <p:spPr>
          <a:xfrm>
            <a:off x="324852" y="5091762"/>
            <a:ext cx="5875644" cy="1264588"/>
          </a:xfrm>
        </p:spPr>
        <p:txBody>
          <a:bodyPr vert="horz" lIns="91440" tIns="45720" rIns="91440" bIns="45720" rtlCol="0" anchor="ctr">
            <a:normAutofit/>
          </a:bodyPr>
          <a:lstStyle/>
          <a:p>
            <a:pPr algn="r" defTabSz="914400">
              <a:lnSpc>
                <a:spcPct val="90000"/>
              </a:lnSpc>
            </a:pPr>
            <a:r>
              <a:rPr lang="en-US" sz="4200">
                <a:latin typeface="+mj-lt"/>
              </a:rPr>
              <a:t>Basic research designs</a:t>
            </a:r>
          </a:p>
        </p:txBody>
      </p:sp>
      <p:sp>
        <p:nvSpPr>
          <p:cNvPr id="5" name="Text Placeholder 4">
            <a:extLst>
              <a:ext uri="{FF2B5EF4-FFF2-40B4-BE49-F238E27FC236}">
                <a16:creationId xmlns:a16="http://schemas.microsoft.com/office/drawing/2014/main" id="{7105FD8C-4F30-5A46-A33B-CB3A4720E6AC}"/>
              </a:ext>
            </a:extLst>
          </p:cNvPr>
          <p:cNvSpPr>
            <a:spLocks noGrp="1"/>
          </p:cNvSpPr>
          <p:nvPr>
            <p:ph type="body" idx="1"/>
          </p:nvPr>
        </p:nvSpPr>
        <p:spPr>
          <a:xfrm>
            <a:off x="6374330" y="5091763"/>
            <a:ext cx="2230655" cy="1264587"/>
          </a:xfrm>
        </p:spPr>
        <p:txBody>
          <a:bodyPr vert="horz" lIns="91440" tIns="45720" rIns="91440" bIns="45720" rtlCol="0" anchor="ctr">
            <a:normAutofit/>
          </a:bodyPr>
          <a:lstStyle/>
          <a:p>
            <a:pPr defTabSz="914400">
              <a:lnSpc>
                <a:spcPct val="90000"/>
              </a:lnSpc>
              <a:spcBef>
                <a:spcPts val="1000"/>
              </a:spcBef>
            </a:pPr>
            <a:r>
              <a:rPr lang="en-US" sz="1700" dirty="0">
                <a:solidFill>
                  <a:schemeClr val="tx1"/>
                </a:solidFill>
                <a:latin typeface="+mn-lt"/>
              </a:rPr>
              <a:t>Between- and Within-Subjects Designs</a:t>
            </a:r>
          </a:p>
        </p:txBody>
      </p:sp>
      <p:pic>
        <p:nvPicPr>
          <p:cNvPr id="6" name="Picture 5">
            <a:extLst>
              <a:ext uri="{FF2B5EF4-FFF2-40B4-BE49-F238E27FC236}">
                <a16:creationId xmlns:a16="http://schemas.microsoft.com/office/drawing/2014/main" id="{79081958-C825-824D-8538-F1A8834FD622}"/>
              </a:ext>
            </a:extLst>
          </p:cNvPr>
          <p:cNvPicPr>
            <a:picLocks noChangeAspect="1"/>
          </p:cNvPicPr>
          <p:nvPr/>
        </p:nvPicPr>
        <p:blipFill rotWithShape="1">
          <a:blip r:embed="rId3"/>
          <a:srcRect t="6344" b="4767"/>
          <a:stretch/>
        </p:blipFill>
        <p:spPr>
          <a:xfrm>
            <a:off x="-2987" y="10"/>
            <a:ext cx="9143999" cy="4571990"/>
          </a:xfrm>
          <a:prstGeom prst="rect">
            <a:avLst/>
          </a:prstGeom>
        </p:spPr>
      </p:pic>
    </p:spTree>
    <p:extLst>
      <p:ext uri="{BB962C8B-B14F-4D97-AF65-F5344CB8AC3E}">
        <p14:creationId xmlns:p14="http://schemas.microsoft.com/office/powerpoint/2010/main" val="156454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95"/>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a:latin typeface="Avenir"/>
                <a:ea typeface="Avenir"/>
                <a:cs typeface="Avenir"/>
                <a:sym typeface="Avenir"/>
              </a:rPr>
              <a:t>One vs. two-tailed tests</a:t>
            </a:r>
            <a:endParaRPr/>
          </a:p>
        </p:txBody>
      </p:sp>
      <p:sp>
        <p:nvSpPr>
          <p:cNvPr id="1228" name="Google Shape;1228;p95"/>
          <p:cNvSpPr txBox="1">
            <a:spLocks noGrp="1"/>
          </p:cNvSpPr>
          <p:nvPr>
            <p:ph type="body" idx="1"/>
          </p:nvPr>
        </p:nvSpPr>
        <p:spPr>
          <a:xfrm>
            <a:off x="1477959" y="2057400"/>
            <a:ext cx="6142038" cy="3562350"/>
          </a:xfrm>
          <a:prstGeom prst="rect">
            <a:avLst/>
          </a:prstGeom>
          <a:noFill/>
          <a:ln>
            <a:noFill/>
          </a:ln>
        </p:spPr>
        <p:txBody>
          <a:bodyPr spcFirstLastPara="1" vert="horz" wrap="square" lIns="68569" tIns="34275" rIns="68569" bIns="34275" rtlCol="0" anchor="t" anchorCtr="0">
            <a:normAutofit fontScale="70000" lnSpcReduction="20000"/>
          </a:bodyPr>
          <a:lstStyle/>
          <a:p>
            <a:pPr marL="257175" indent="-257175">
              <a:spcBef>
                <a:spcPts val="0"/>
              </a:spcBef>
              <a:buClr>
                <a:schemeClr val="dk1"/>
              </a:buClr>
              <a:buSzPts val="2800"/>
            </a:pPr>
            <a:r>
              <a:rPr lang="en-US">
                <a:latin typeface="Avenir"/>
                <a:ea typeface="Avenir"/>
                <a:cs typeface="Avenir"/>
                <a:sym typeface="Avenir"/>
              </a:rPr>
              <a:t>Why doesn’t everyone just do one-tailed tests?</a:t>
            </a:r>
            <a:endParaRPr/>
          </a:p>
          <a:p>
            <a:pPr marL="257175" indent="-257175">
              <a:spcBef>
                <a:spcPts val="1770"/>
              </a:spcBef>
              <a:buClr>
                <a:schemeClr val="dk1"/>
              </a:buClr>
              <a:buSzPts val="2800"/>
            </a:pPr>
            <a:r>
              <a:rPr lang="en-US">
                <a:latin typeface="Avenir"/>
                <a:ea typeface="Avenir"/>
                <a:cs typeface="Avenir"/>
                <a:sym typeface="Avenir"/>
              </a:rPr>
              <a:t>Two-tailed tests are standard practice in the behavioral sciences because they are more conservative. Remember, we want to resist making it easy to confirm our prior beliefs!</a:t>
            </a:r>
            <a:endParaRPr/>
          </a:p>
          <a:p>
            <a:pPr marL="257175" indent="-257175">
              <a:spcBef>
                <a:spcPts val="1770"/>
              </a:spcBef>
              <a:buClr>
                <a:schemeClr val="dk1"/>
              </a:buClr>
              <a:buSzPts val="2800"/>
            </a:pPr>
            <a:r>
              <a:rPr lang="en-US">
                <a:latin typeface="Avenir"/>
                <a:ea typeface="Avenir"/>
                <a:cs typeface="Avenir"/>
                <a:sym typeface="Avenir"/>
              </a:rPr>
              <a:t>BUT don’t uncritically use two-tailed tests</a:t>
            </a:r>
            <a:endParaRPr/>
          </a:p>
          <a:p>
            <a:pPr marL="257175" indent="-257175">
              <a:spcBef>
                <a:spcPts val="1770"/>
              </a:spcBef>
              <a:buClr>
                <a:schemeClr val="dk1"/>
              </a:buClr>
              <a:buSzPts val="2800"/>
            </a:pPr>
            <a:r>
              <a:rPr lang="en-US">
                <a:latin typeface="Avenir"/>
                <a:ea typeface="Avenir"/>
                <a:cs typeface="Avenir"/>
                <a:sym typeface="Avenir"/>
              </a:rPr>
              <a:t>Decide what your specific alternative hypotheses are ahead of time</a:t>
            </a:r>
            <a:endParaRPr/>
          </a:p>
        </p:txBody>
      </p:sp>
    </p:spTree>
    <p:extLst>
      <p:ext uri="{BB962C8B-B14F-4D97-AF65-F5344CB8AC3E}">
        <p14:creationId xmlns:p14="http://schemas.microsoft.com/office/powerpoint/2010/main" val="2522764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4"/>
            <a:ext cx="8229600" cy="1143000"/>
          </a:xfrm>
        </p:spPr>
        <p:txBody>
          <a:bodyPr>
            <a:normAutofit/>
          </a:bodyPr>
          <a:lstStyle/>
          <a:p>
            <a:r>
              <a:rPr lang="en-US" sz="4000" dirty="0">
                <a:latin typeface="Avenir Black"/>
                <a:cs typeface="Avenir Black"/>
              </a:rPr>
              <a:t>Basic Research designs</a:t>
            </a:r>
          </a:p>
        </p:txBody>
      </p:sp>
      <p:sp>
        <p:nvSpPr>
          <p:cNvPr id="3" name="Content Placeholder 2"/>
          <p:cNvSpPr>
            <a:spLocks noGrp="1"/>
          </p:cNvSpPr>
          <p:nvPr>
            <p:ph idx="1"/>
          </p:nvPr>
        </p:nvSpPr>
        <p:spPr>
          <a:xfrm>
            <a:off x="524932" y="1617133"/>
            <a:ext cx="8111063" cy="4699000"/>
          </a:xfrm>
        </p:spPr>
        <p:txBody>
          <a:bodyPr>
            <a:normAutofit/>
          </a:bodyPr>
          <a:lstStyle/>
          <a:p>
            <a:pPr marL="0" indent="0">
              <a:buNone/>
            </a:pPr>
            <a:r>
              <a:rPr lang="en-US" sz="2800" dirty="0">
                <a:solidFill>
                  <a:schemeClr val="accent1"/>
                </a:solidFill>
                <a:latin typeface="Avenir Black"/>
                <a:cs typeface="Avenir Black"/>
              </a:rPr>
              <a:t>Within</a:t>
            </a:r>
            <a:r>
              <a:rPr lang="en-US" sz="2800" dirty="0">
                <a:latin typeface="Avenir Black"/>
                <a:cs typeface="Avenir Black"/>
              </a:rPr>
              <a:t>-Subjects Designs</a:t>
            </a:r>
          </a:p>
          <a:p>
            <a:pPr marL="0" indent="0">
              <a:buNone/>
            </a:pPr>
            <a:r>
              <a:rPr lang="en-US" sz="2400" dirty="0">
                <a:latin typeface="Avenir Book"/>
                <a:cs typeface="Avenir Book"/>
              </a:rPr>
              <a:t>The different levels of the independent variable are experienced by all participants in the study. Requires just one group of participants (AKA repeated-measures design)</a:t>
            </a:r>
          </a:p>
          <a:p>
            <a:pPr marL="0" indent="0">
              <a:buNone/>
            </a:pPr>
            <a:endParaRPr lang="en-US" sz="2800" dirty="0">
              <a:solidFill>
                <a:srgbClr val="9BBB59"/>
              </a:solidFill>
              <a:latin typeface="Avenir Black"/>
              <a:cs typeface="Avenir Black"/>
            </a:endParaRPr>
          </a:p>
          <a:p>
            <a:pPr marL="0" indent="0">
              <a:buNone/>
            </a:pPr>
            <a:r>
              <a:rPr lang="en-US" sz="2800" dirty="0">
                <a:solidFill>
                  <a:srgbClr val="9BBB59"/>
                </a:solidFill>
                <a:latin typeface="Avenir Black"/>
                <a:cs typeface="Avenir Black"/>
              </a:rPr>
              <a:t>Between</a:t>
            </a:r>
            <a:r>
              <a:rPr lang="en-US" sz="2800" dirty="0">
                <a:latin typeface="Avenir Black"/>
                <a:cs typeface="Avenir Black"/>
              </a:rPr>
              <a:t>-Subjects Designs</a:t>
            </a:r>
          </a:p>
          <a:p>
            <a:pPr marL="0" indent="0">
              <a:buNone/>
            </a:pPr>
            <a:r>
              <a:rPr lang="en-US" sz="2400" dirty="0">
                <a:latin typeface="Avenir Book"/>
                <a:cs typeface="Avenir Book"/>
              </a:rPr>
              <a:t>Participants experience one, and only one, level of the independent variable. Requires multiple independent groups of participants (AKA independent groups design).</a:t>
            </a:r>
          </a:p>
        </p:txBody>
      </p:sp>
    </p:spTree>
    <p:extLst>
      <p:ext uri="{BB962C8B-B14F-4D97-AF65-F5344CB8AC3E}">
        <p14:creationId xmlns:p14="http://schemas.microsoft.com/office/powerpoint/2010/main" val="276139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457200" y="152400"/>
            <a:ext cx="8153400" cy="1016000"/>
          </a:xfrm>
        </p:spPr>
        <p:txBody>
          <a:bodyPr>
            <a:normAutofit/>
          </a:bodyPr>
          <a:lstStyle/>
          <a:p>
            <a:pPr eaLnBrk="1" fontAlgn="auto" hangingPunct="1">
              <a:spcAft>
                <a:spcPts val="0"/>
              </a:spcAft>
              <a:defRPr/>
            </a:pPr>
            <a:r>
              <a:rPr lang="en-US" dirty="0">
                <a:solidFill>
                  <a:srgbClr val="4F81BD"/>
                </a:solidFill>
                <a:latin typeface="Avenir Black"/>
                <a:ea typeface="+mj-ea"/>
                <a:cs typeface="Avenir Black"/>
              </a:rPr>
              <a:t>Within</a:t>
            </a:r>
            <a:r>
              <a:rPr lang="en-US" dirty="0">
                <a:latin typeface="Avenir Black"/>
                <a:ea typeface="+mj-ea"/>
                <a:cs typeface="Avenir Black"/>
              </a:rPr>
              <a:t>-Subjects Designs</a:t>
            </a:r>
          </a:p>
        </p:txBody>
      </p:sp>
      <p:sp>
        <p:nvSpPr>
          <p:cNvPr id="92163" name="Content Placeholder 1"/>
          <p:cNvSpPr>
            <a:spLocks noGrp="1"/>
          </p:cNvSpPr>
          <p:nvPr>
            <p:ph idx="1"/>
          </p:nvPr>
        </p:nvSpPr>
        <p:spPr/>
        <p:txBody>
          <a:bodyPr>
            <a:normAutofit/>
          </a:bodyPr>
          <a:lstStyle/>
          <a:p>
            <a:pPr>
              <a:spcBef>
                <a:spcPts val="600"/>
              </a:spcBef>
            </a:pPr>
            <a:r>
              <a:rPr lang="en-US" sz="2400" dirty="0">
                <a:latin typeface="Avenir Book"/>
                <a:ea typeface="MS PGothic" charset="0"/>
                <a:cs typeface="Avenir Book"/>
              </a:rPr>
              <a:t>A single group of participants undergoes all of the different treatment conditions (levels of the IV)</a:t>
            </a:r>
          </a:p>
          <a:p>
            <a:pPr>
              <a:spcBef>
                <a:spcPts val="600"/>
              </a:spcBef>
            </a:pPr>
            <a:r>
              <a:rPr lang="en-US" sz="2400" dirty="0">
                <a:latin typeface="Avenir Book"/>
                <a:ea typeface="MS PGothic" charset="0"/>
                <a:cs typeface="Avenir Book"/>
              </a:rPr>
              <a:t>Each individual is tested/observed in all treatment conditions</a:t>
            </a:r>
          </a:p>
          <a:p>
            <a:pPr>
              <a:spcBef>
                <a:spcPts val="600"/>
              </a:spcBef>
            </a:pPr>
            <a:r>
              <a:rPr lang="en-US" sz="2400" dirty="0">
                <a:latin typeface="Avenir Book"/>
                <a:ea typeface="MS PGothic" charset="0"/>
                <a:cs typeface="Avenir Book"/>
              </a:rPr>
              <a:t>This is why it’s called </a:t>
            </a:r>
            <a:r>
              <a:rPr lang="en-US" sz="2400" i="1" dirty="0">
                <a:latin typeface="Avenir Book"/>
                <a:ea typeface="MS PGothic" charset="0"/>
                <a:cs typeface="Avenir Book"/>
              </a:rPr>
              <a:t>repeated-measures </a:t>
            </a:r>
            <a:r>
              <a:rPr lang="en-US" sz="2400" dirty="0">
                <a:latin typeface="Avenir Book"/>
                <a:ea typeface="MS PGothic" charset="0"/>
                <a:cs typeface="Avenir Book"/>
              </a:rPr>
              <a:t>design</a:t>
            </a:r>
          </a:p>
        </p:txBody>
      </p:sp>
      <p:pic>
        <p:nvPicPr>
          <p:cNvPr id="92164" name="Picture 2"/>
          <p:cNvPicPr>
            <a:picLocks noChangeAspect="1" noChangeArrowheads="1"/>
          </p:cNvPicPr>
          <p:nvPr/>
        </p:nvPicPr>
        <p:blipFill>
          <a:blip r:embed="rId3">
            <a:extLst>
              <a:ext uri="{28A0092B-C50C-407E-A947-70E740481C1C}">
                <a14:useLocalDpi xmlns:a14="http://schemas.microsoft.com/office/drawing/2010/main" val="0"/>
              </a:ext>
            </a:extLst>
          </a:blip>
          <a:srcRect b="41254"/>
          <a:stretch>
            <a:fillRect/>
          </a:stretch>
        </p:blipFill>
        <p:spPr bwMode="auto">
          <a:xfrm>
            <a:off x="457200" y="4030135"/>
            <a:ext cx="8426450" cy="233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01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457200" y="152400"/>
            <a:ext cx="8153400" cy="1016000"/>
          </a:xfrm>
        </p:spPr>
        <p:txBody>
          <a:bodyPr>
            <a:normAutofit/>
          </a:bodyPr>
          <a:lstStyle/>
          <a:p>
            <a:pPr eaLnBrk="1" fontAlgn="auto" hangingPunct="1">
              <a:spcAft>
                <a:spcPts val="0"/>
              </a:spcAft>
              <a:defRPr/>
            </a:pPr>
            <a:r>
              <a:rPr lang="en-US" dirty="0">
                <a:solidFill>
                  <a:srgbClr val="4F81BD"/>
                </a:solidFill>
                <a:latin typeface="Avenir Black"/>
                <a:ea typeface="+mj-ea"/>
                <a:cs typeface="Avenir Black"/>
              </a:rPr>
              <a:t>Within</a:t>
            </a:r>
            <a:r>
              <a:rPr lang="en-US" dirty="0">
                <a:latin typeface="Avenir Black"/>
                <a:ea typeface="+mj-ea"/>
                <a:cs typeface="Avenir Black"/>
              </a:rPr>
              <a:t>-Subjects Designs</a:t>
            </a:r>
          </a:p>
        </p:txBody>
      </p:sp>
      <p:sp>
        <p:nvSpPr>
          <p:cNvPr id="3" name="Rectangle 2"/>
          <p:cNvSpPr/>
          <p:nvPr/>
        </p:nvSpPr>
        <p:spPr>
          <a:xfrm>
            <a:off x="558801" y="1421137"/>
            <a:ext cx="8001000" cy="954107"/>
          </a:xfrm>
          <a:prstGeom prst="rect">
            <a:avLst/>
          </a:prstGeom>
        </p:spPr>
        <p:txBody>
          <a:bodyPr wrap="square">
            <a:spAutoFit/>
          </a:bodyPr>
          <a:lstStyle/>
          <a:p>
            <a:r>
              <a:rPr lang="en-US" sz="2800" dirty="0">
                <a:latin typeface="Avenir Book"/>
                <a:cs typeface="Avenir Book"/>
              </a:rPr>
              <a:t>In the </a:t>
            </a:r>
            <a:r>
              <a:rPr lang="en-US" sz="2800" dirty="0" err="1">
                <a:latin typeface="Avenir Book"/>
                <a:cs typeface="Avenir Book"/>
              </a:rPr>
              <a:t>Stroop</a:t>
            </a:r>
            <a:r>
              <a:rPr lang="en-US" sz="2800" dirty="0">
                <a:latin typeface="Avenir Book"/>
                <a:cs typeface="Avenir Book"/>
              </a:rPr>
              <a:t> Task, all participants complete </a:t>
            </a:r>
            <a:r>
              <a:rPr lang="en-US" sz="2800" i="1" dirty="0">
                <a:latin typeface="Avenir Book"/>
                <a:cs typeface="Avenir Book"/>
              </a:rPr>
              <a:t>both</a:t>
            </a:r>
            <a:r>
              <a:rPr lang="en-US" sz="2800" dirty="0">
                <a:latin typeface="Avenir Book"/>
                <a:cs typeface="Avenir Book"/>
              </a:rPr>
              <a:t> Consistent and Inconsistent trials</a:t>
            </a:r>
          </a:p>
        </p:txBody>
      </p:sp>
      <p:sp>
        <p:nvSpPr>
          <p:cNvPr id="5" name="Rectangle 4"/>
          <p:cNvSpPr/>
          <p:nvPr/>
        </p:nvSpPr>
        <p:spPr>
          <a:xfrm>
            <a:off x="1428509" y="2623464"/>
            <a:ext cx="1986111" cy="3647153"/>
          </a:xfrm>
          <a:prstGeom prst="rect">
            <a:avLst/>
          </a:prstGeom>
        </p:spPr>
        <p:txBody>
          <a:bodyPr wrap="none">
            <a:spAutoFit/>
          </a:bodyPr>
          <a:lstStyle/>
          <a:p>
            <a:pPr algn="ctr">
              <a:spcAft>
                <a:spcPts val="1200"/>
              </a:spcAft>
            </a:pPr>
            <a:r>
              <a:rPr lang="en-US" sz="2800" u="sng" dirty="0">
                <a:latin typeface="Avenir Black"/>
                <a:cs typeface="Avenir Black"/>
              </a:rPr>
              <a:t>Consistent</a:t>
            </a:r>
          </a:p>
          <a:p>
            <a:pPr algn="ctr">
              <a:spcAft>
                <a:spcPts val="600"/>
              </a:spcAft>
            </a:pPr>
            <a:r>
              <a:rPr lang="en-US" sz="2800" dirty="0">
                <a:solidFill>
                  <a:srgbClr val="0000FF"/>
                </a:solidFill>
                <a:latin typeface="Avenir Black"/>
                <a:cs typeface="Avenir Black"/>
              </a:rPr>
              <a:t>Blue</a:t>
            </a:r>
          </a:p>
          <a:p>
            <a:pPr algn="ctr">
              <a:spcAft>
                <a:spcPts val="600"/>
              </a:spcAft>
            </a:pPr>
            <a:r>
              <a:rPr lang="en-US" sz="2800" dirty="0">
                <a:solidFill>
                  <a:srgbClr val="008000"/>
                </a:solidFill>
                <a:latin typeface="Avenir Black"/>
                <a:cs typeface="Avenir Black"/>
              </a:rPr>
              <a:t>Green</a:t>
            </a:r>
          </a:p>
          <a:p>
            <a:pPr algn="ctr">
              <a:spcAft>
                <a:spcPts val="600"/>
              </a:spcAft>
            </a:pPr>
            <a:r>
              <a:rPr lang="en-US" sz="2800" dirty="0">
                <a:solidFill>
                  <a:srgbClr val="660066"/>
                </a:solidFill>
                <a:latin typeface="Avenir Black"/>
                <a:cs typeface="Avenir Black"/>
              </a:rPr>
              <a:t>Purple</a:t>
            </a:r>
          </a:p>
          <a:p>
            <a:pPr algn="ctr">
              <a:spcAft>
                <a:spcPts val="600"/>
              </a:spcAft>
            </a:pPr>
            <a:r>
              <a:rPr lang="en-US" sz="2800" dirty="0">
                <a:solidFill>
                  <a:srgbClr val="FF0000"/>
                </a:solidFill>
                <a:latin typeface="Avenir Black"/>
                <a:cs typeface="Avenir Black"/>
              </a:rPr>
              <a:t>Red</a:t>
            </a:r>
          </a:p>
          <a:p>
            <a:pPr algn="ctr">
              <a:spcAft>
                <a:spcPts val="600"/>
              </a:spcAft>
            </a:pPr>
            <a:r>
              <a:rPr lang="en-US" sz="2800" dirty="0">
                <a:solidFill>
                  <a:srgbClr val="FF6600"/>
                </a:solidFill>
                <a:latin typeface="Avenir Black"/>
                <a:cs typeface="Avenir Black"/>
              </a:rPr>
              <a:t>Orange</a:t>
            </a:r>
          </a:p>
          <a:p>
            <a:pPr algn="ctr">
              <a:spcAft>
                <a:spcPts val="600"/>
              </a:spcAft>
            </a:pPr>
            <a:r>
              <a:rPr lang="en-US" sz="2800" dirty="0">
                <a:solidFill>
                  <a:srgbClr val="0000FF"/>
                </a:solidFill>
                <a:latin typeface="Avenir Black"/>
                <a:cs typeface="Avenir Black"/>
              </a:rPr>
              <a:t>Blue </a:t>
            </a:r>
          </a:p>
        </p:txBody>
      </p:sp>
      <p:sp>
        <p:nvSpPr>
          <p:cNvPr id="10" name="Rectangle 9"/>
          <p:cNvSpPr/>
          <p:nvPr/>
        </p:nvSpPr>
        <p:spPr>
          <a:xfrm>
            <a:off x="5729585" y="2656124"/>
            <a:ext cx="2225604" cy="3570208"/>
          </a:xfrm>
          <a:prstGeom prst="rect">
            <a:avLst/>
          </a:prstGeom>
        </p:spPr>
        <p:txBody>
          <a:bodyPr wrap="none">
            <a:spAutoFit/>
          </a:bodyPr>
          <a:lstStyle/>
          <a:p>
            <a:pPr algn="ctr">
              <a:spcAft>
                <a:spcPts val="600"/>
              </a:spcAft>
            </a:pPr>
            <a:r>
              <a:rPr lang="en-US" sz="2800" u="sng" dirty="0">
                <a:latin typeface="Avenir Black"/>
                <a:cs typeface="Avenir Black"/>
              </a:rPr>
              <a:t>Inconsistent</a:t>
            </a:r>
          </a:p>
          <a:p>
            <a:pPr algn="ctr">
              <a:spcAft>
                <a:spcPts val="600"/>
              </a:spcAft>
            </a:pPr>
            <a:r>
              <a:rPr lang="en-US" sz="2800" dirty="0">
                <a:solidFill>
                  <a:srgbClr val="FF0000"/>
                </a:solidFill>
                <a:latin typeface="Avenir Black"/>
                <a:cs typeface="Avenir Black"/>
              </a:rPr>
              <a:t>Blue</a:t>
            </a:r>
          </a:p>
          <a:p>
            <a:pPr algn="ctr">
              <a:spcAft>
                <a:spcPts val="600"/>
              </a:spcAft>
            </a:pPr>
            <a:r>
              <a:rPr lang="en-US" sz="2800" dirty="0">
                <a:solidFill>
                  <a:srgbClr val="FF6600"/>
                </a:solidFill>
                <a:latin typeface="Avenir Black"/>
                <a:cs typeface="Avenir Black"/>
              </a:rPr>
              <a:t>Green</a:t>
            </a:r>
          </a:p>
          <a:p>
            <a:pPr algn="ctr">
              <a:spcAft>
                <a:spcPts val="600"/>
              </a:spcAft>
            </a:pPr>
            <a:r>
              <a:rPr lang="en-US" sz="2800" dirty="0">
                <a:solidFill>
                  <a:srgbClr val="0000FF"/>
                </a:solidFill>
                <a:latin typeface="Avenir Black"/>
                <a:cs typeface="Avenir Black"/>
              </a:rPr>
              <a:t>Purple</a:t>
            </a:r>
          </a:p>
          <a:p>
            <a:pPr algn="ctr">
              <a:spcAft>
                <a:spcPts val="600"/>
              </a:spcAft>
            </a:pPr>
            <a:r>
              <a:rPr lang="en-US" sz="2800" dirty="0">
                <a:solidFill>
                  <a:srgbClr val="008000"/>
                </a:solidFill>
                <a:latin typeface="Avenir Black"/>
                <a:cs typeface="Avenir Black"/>
              </a:rPr>
              <a:t>Red</a:t>
            </a:r>
          </a:p>
          <a:p>
            <a:pPr algn="ctr">
              <a:spcAft>
                <a:spcPts val="600"/>
              </a:spcAft>
            </a:pPr>
            <a:r>
              <a:rPr lang="en-US" sz="2800" dirty="0">
                <a:solidFill>
                  <a:srgbClr val="660066"/>
                </a:solidFill>
                <a:latin typeface="Avenir Black"/>
                <a:cs typeface="Avenir Black"/>
              </a:rPr>
              <a:t>Orange</a:t>
            </a:r>
          </a:p>
          <a:p>
            <a:pPr algn="ctr">
              <a:spcAft>
                <a:spcPts val="600"/>
              </a:spcAft>
            </a:pPr>
            <a:r>
              <a:rPr lang="en-US" sz="2800" dirty="0">
                <a:solidFill>
                  <a:srgbClr val="008000"/>
                </a:solidFill>
                <a:latin typeface="Avenir Black"/>
                <a:cs typeface="Avenir Black"/>
              </a:rPr>
              <a:t>Blue</a:t>
            </a:r>
            <a:r>
              <a:rPr lang="en-US" sz="2800" dirty="0">
                <a:latin typeface="Avenir Black"/>
                <a:cs typeface="Avenir Black"/>
              </a:rPr>
              <a:t> </a:t>
            </a:r>
            <a:r>
              <a:rPr lang="en-US" sz="2800" dirty="0">
                <a:solidFill>
                  <a:srgbClr val="008000"/>
                </a:solidFill>
                <a:latin typeface="Avenir Black"/>
                <a:cs typeface="Avenir Black"/>
              </a:rPr>
              <a:t> </a:t>
            </a:r>
          </a:p>
        </p:txBody>
      </p:sp>
      <p:sp>
        <p:nvSpPr>
          <p:cNvPr id="6" name="Rectangle 5"/>
          <p:cNvSpPr/>
          <p:nvPr/>
        </p:nvSpPr>
        <p:spPr>
          <a:xfrm>
            <a:off x="3843866" y="3616867"/>
            <a:ext cx="1733319" cy="1754327"/>
          </a:xfrm>
          <a:prstGeom prst="rect">
            <a:avLst/>
          </a:prstGeom>
        </p:spPr>
        <p:txBody>
          <a:bodyPr wrap="square">
            <a:spAutoFit/>
          </a:bodyPr>
          <a:lstStyle/>
          <a:p>
            <a:pPr algn="ctr"/>
            <a:r>
              <a:rPr lang="en-US" dirty="0">
                <a:latin typeface="Avenir Book"/>
                <a:cs typeface="Avenir Book"/>
              </a:rPr>
              <a:t>Press a button as fast as possible to indicate the color of the font</a:t>
            </a:r>
            <a:endParaRPr lang="en-US" dirty="0"/>
          </a:p>
        </p:txBody>
      </p:sp>
    </p:spTree>
    <p:extLst>
      <p:ext uri="{BB962C8B-B14F-4D97-AF65-F5344CB8AC3E}">
        <p14:creationId xmlns:p14="http://schemas.microsoft.com/office/powerpoint/2010/main" val="164976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837"/>
            <a:ext cx="8229600" cy="1143000"/>
          </a:xfrm>
        </p:spPr>
        <p:txBody>
          <a:bodyPr/>
          <a:lstStyle/>
          <a:p>
            <a:r>
              <a:rPr lang="en-US" dirty="0">
                <a:latin typeface="Avenir Black"/>
                <a:cs typeface="Avenir Black"/>
              </a:rPr>
              <a:t>Demand characteristics</a:t>
            </a:r>
          </a:p>
        </p:txBody>
      </p:sp>
      <p:sp>
        <p:nvSpPr>
          <p:cNvPr id="3" name="Content Placeholder 2"/>
          <p:cNvSpPr>
            <a:spLocks noGrp="1"/>
          </p:cNvSpPr>
          <p:nvPr>
            <p:ph idx="1"/>
          </p:nvPr>
        </p:nvSpPr>
        <p:spPr>
          <a:xfrm>
            <a:off x="592664" y="1532468"/>
            <a:ext cx="8009467" cy="4525963"/>
          </a:xfrm>
        </p:spPr>
        <p:txBody>
          <a:bodyPr>
            <a:normAutofit/>
          </a:bodyPr>
          <a:lstStyle/>
          <a:p>
            <a:pPr marL="0" indent="0">
              <a:buNone/>
            </a:pPr>
            <a:r>
              <a:rPr lang="en-US" sz="2800" dirty="0">
                <a:latin typeface="Avenir Book"/>
                <a:cs typeface="Avenir Book"/>
              </a:rPr>
              <a:t>Imagine that you were asked to memorize a list of words and then you were tested on the words.</a:t>
            </a:r>
          </a:p>
          <a:p>
            <a:pPr marL="0" indent="0">
              <a:spcAft>
                <a:spcPts val="1200"/>
              </a:spcAft>
              <a:buNone/>
            </a:pPr>
            <a:endParaRPr lang="en-US" sz="2800" dirty="0">
              <a:latin typeface="Avenir Book"/>
              <a:cs typeface="Avenir Book"/>
            </a:endParaRPr>
          </a:p>
          <a:p>
            <a:pPr marL="0" indent="0">
              <a:buNone/>
            </a:pPr>
            <a:r>
              <a:rPr lang="en-US" sz="2800" dirty="0">
                <a:latin typeface="Avenir Book"/>
                <a:cs typeface="Avenir Book"/>
              </a:rPr>
              <a:t>Then imagine that I gave                                  you a piece of </a:t>
            </a:r>
            <a:r>
              <a:rPr lang="en-US" sz="2800" dirty="0" err="1">
                <a:latin typeface="Avenir Book"/>
                <a:cs typeface="Avenir Book"/>
              </a:rPr>
              <a:t>ThinkGum</a:t>
            </a:r>
            <a:endParaRPr lang="en-US" sz="2800" dirty="0">
              <a:latin typeface="Avenir Book"/>
              <a:cs typeface="Avenir Book"/>
            </a:endParaRPr>
          </a:p>
          <a:p>
            <a:pPr marL="0" indent="0">
              <a:spcAft>
                <a:spcPts val="3000"/>
              </a:spcAft>
              <a:buNone/>
            </a:pPr>
            <a:endParaRPr lang="en-US" sz="2800" dirty="0">
              <a:latin typeface="Avenir Book"/>
              <a:cs typeface="Avenir Book"/>
            </a:endParaRPr>
          </a:p>
          <a:p>
            <a:pPr marL="0" indent="0">
              <a:buNone/>
            </a:pPr>
            <a:r>
              <a:rPr lang="en-US" sz="2800" dirty="0">
                <a:latin typeface="Avenir Book"/>
                <a:cs typeface="Avenir Book"/>
              </a:rPr>
              <a:t>Now imagine that you did that task again the next day.</a:t>
            </a:r>
          </a:p>
          <a:p>
            <a:pPr marL="0" indent="0">
              <a:buNone/>
            </a:pPr>
            <a:endParaRPr lang="en-US" sz="2800" dirty="0">
              <a:latin typeface="Avenir Book"/>
              <a:cs typeface="Avenir Book"/>
            </a:endParaRPr>
          </a:p>
        </p:txBody>
      </p:sp>
      <p:pic>
        <p:nvPicPr>
          <p:cNvPr id="7" name="Picture 6"/>
          <p:cNvPicPr>
            <a:picLocks noChangeAspect="1"/>
          </p:cNvPicPr>
          <p:nvPr/>
        </p:nvPicPr>
        <p:blipFill>
          <a:blip r:embed="rId2"/>
          <a:stretch>
            <a:fillRect/>
          </a:stretch>
        </p:blipFill>
        <p:spPr>
          <a:xfrm>
            <a:off x="5312834" y="2730715"/>
            <a:ext cx="3001433" cy="1997317"/>
          </a:xfrm>
          <a:prstGeom prst="rect">
            <a:avLst/>
          </a:prstGeom>
        </p:spPr>
      </p:pic>
    </p:spTree>
    <p:extLst>
      <p:ext uri="{BB962C8B-B14F-4D97-AF65-F5344CB8AC3E}">
        <p14:creationId xmlns:p14="http://schemas.microsoft.com/office/powerpoint/2010/main" val="220769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0695"/>
          </a:xfrm>
        </p:spPr>
        <p:txBody>
          <a:bodyPr/>
          <a:lstStyle/>
          <a:p>
            <a:r>
              <a:rPr lang="en-US" dirty="0">
                <a:latin typeface="Avenir Black"/>
                <a:cs typeface="Avenir Black"/>
              </a:rPr>
              <a:t>Carryover effects</a:t>
            </a:r>
          </a:p>
        </p:txBody>
      </p:sp>
      <p:sp>
        <p:nvSpPr>
          <p:cNvPr id="3" name="Content Placeholder 2"/>
          <p:cNvSpPr>
            <a:spLocks noGrp="1"/>
          </p:cNvSpPr>
          <p:nvPr>
            <p:ph idx="1"/>
          </p:nvPr>
        </p:nvSpPr>
        <p:spPr>
          <a:xfrm>
            <a:off x="541865" y="1600200"/>
            <a:ext cx="8229600" cy="4525963"/>
          </a:xfrm>
        </p:spPr>
        <p:txBody>
          <a:bodyPr>
            <a:normAutofit/>
          </a:bodyPr>
          <a:lstStyle/>
          <a:p>
            <a:pPr marL="0" indent="0">
              <a:lnSpc>
                <a:spcPct val="120000"/>
              </a:lnSpc>
              <a:buNone/>
            </a:pPr>
            <a:r>
              <a:rPr lang="en-US" dirty="0">
                <a:latin typeface="Avenir Book"/>
                <a:cs typeface="Avenir Book"/>
              </a:rPr>
              <a:t>Imagine I am testing your running speed.</a:t>
            </a:r>
          </a:p>
          <a:p>
            <a:pPr marL="0" indent="0">
              <a:lnSpc>
                <a:spcPct val="120000"/>
              </a:lnSpc>
              <a:buNone/>
            </a:pPr>
            <a:r>
              <a:rPr lang="en-US" dirty="0">
                <a:latin typeface="Avenir Book"/>
                <a:cs typeface="Avenir Book"/>
              </a:rPr>
              <a:t>Day 1: You run 1k</a:t>
            </a:r>
          </a:p>
          <a:p>
            <a:pPr marL="0" indent="0">
              <a:lnSpc>
                <a:spcPct val="120000"/>
              </a:lnSpc>
              <a:buNone/>
            </a:pPr>
            <a:r>
              <a:rPr lang="en-US" dirty="0">
                <a:latin typeface="Avenir Book"/>
                <a:cs typeface="Avenir Book"/>
              </a:rPr>
              <a:t>Day 2: You run 2k</a:t>
            </a:r>
          </a:p>
          <a:p>
            <a:pPr marL="0" indent="0">
              <a:lnSpc>
                <a:spcPct val="120000"/>
              </a:lnSpc>
              <a:buNone/>
            </a:pPr>
            <a:r>
              <a:rPr lang="en-US" dirty="0">
                <a:latin typeface="Avenir Book"/>
                <a:cs typeface="Avenir Book"/>
              </a:rPr>
              <a:t>Day 3: You run 3k</a:t>
            </a:r>
          </a:p>
          <a:p>
            <a:pPr marL="0" indent="0">
              <a:lnSpc>
                <a:spcPct val="120000"/>
              </a:lnSpc>
              <a:buNone/>
            </a:pPr>
            <a:r>
              <a:rPr lang="en-US" dirty="0">
                <a:latin typeface="Avenir Book"/>
                <a:cs typeface="Avenir Book"/>
              </a:rPr>
              <a:t>Do you think you would get faster each day? Why?</a:t>
            </a:r>
          </a:p>
          <a:p>
            <a:pPr marL="0" indent="0">
              <a:lnSpc>
                <a:spcPct val="120000"/>
              </a:lnSpc>
              <a:buNone/>
            </a:pPr>
            <a:endParaRPr lang="en-US" dirty="0">
              <a:latin typeface="Avenir Book"/>
              <a:cs typeface="Avenir Book"/>
            </a:endParaRPr>
          </a:p>
        </p:txBody>
      </p:sp>
      <p:pic>
        <p:nvPicPr>
          <p:cNvPr id="4" name="Picture 3">
            <a:extLst>
              <a:ext uri="{FF2B5EF4-FFF2-40B4-BE49-F238E27FC236}">
                <a16:creationId xmlns:a16="http://schemas.microsoft.com/office/drawing/2014/main" id="{4347BF18-B6BC-F743-AD49-CFC56B5991E0}"/>
              </a:ext>
            </a:extLst>
          </p:cNvPr>
          <p:cNvPicPr>
            <a:picLocks noChangeAspect="1"/>
          </p:cNvPicPr>
          <p:nvPr/>
        </p:nvPicPr>
        <p:blipFill>
          <a:blip r:embed="rId2"/>
          <a:stretch>
            <a:fillRect/>
          </a:stretch>
        </p:blipFill>
        <p:spPr>
          <a:xfrm>
            <a:off x="4128028" y="2294572"/>
            <a:ext cx="4643437" cy="1913096"/>
          </a:xfrm>
          <a:prstGeom prst="rect">
            <a:avLst/>
          </a:prstGeom>
        </p:spPr>
      </p:pic>
    </p:spTree>
    <p:extLst>
      <p:ext uri="{BB962C8B-B14F-4D97-AF65-F5344CB8AC3E}">
        <p14:creationId xmlns:p14="http://schemas.microsoft.com/office/powerpoint/2010/main" val="102663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0695"/>
          </a:xfrm>
        </p:spPr>
        <p:txBody>
          <a:bodyPr/>
          <a:lstStyle/>
          <a:p>
            <a:r>
              <a:rPr lang="en-US" dirty="0">
                <a:latin typeface="Avenir Black"/>
                <a:cs typeface="Avenir Black"/>
              </a:rPr>
              <a:t>Practice effects</a:t>
            </a:r>
          </a:p>
        </p:txBody>
      </p:sp>
      <p:sp>
        <p:nvSpPr>
          <p:cNvPr id="3" name="Content Placeholder 2"/>
          <p:cNvSpPr>
            <a:spLocks noGrp="1"/>
          </p:cNvSpPr>
          <p:nvPr>
            <p:ph idx="1"/>
          </p:nvPr>
        </p:nvSpPr>
        <p:spPr>
          <a:xfrm>
            <a:off x="541865" y="1600200"/>
            <a:ext cx="8229600" cy="4525963"/>
          </a:xfrm>
        </p:spPr>
        <p:txBody>
          <a:bodyPr>
            <a:normAutofit fontScale="85000" lnSpcReduction="20000"/>
          </a:bodyPr>
          <a:lstStyle/>
          <a:p>
            <a:pPr marL="0" indent="0">
              <a:lnSpc>
                <a:spcPct val="120000"/>
              </a:lnSpc>
              <a:buNone/>
            </a:pPr>
            <a:r>
              <a:rPr lang="en-US" dirty="0">
                <a:latin typeface="Avenir Book"/>
                <a:cs typeface="Avenir Book"/>
              </a:rPr>
              <a:t>Imagine that you were asked to memorize a list of words and then you were tested on the words.</a:t>
            </a:r>
          </a:p>
          <a:p>
            <a:pPr marL="0" indent="0">
              <a:lnSpc>
                <a:spcPct val="120000"/>
              </a:lnSpc>
              <a:buNone/>
            </a:pPr>
            <a:endParaRPr lang="en-US" dirty="0">
              <a:latin typeface="Avenir Book"/>
              <a:cs typeface="Avenir Book"/>
            </a:endParaRPr>
          </a:p>
          <a:p>
            <a:pPr marL="0" indent="0">
              <a:lnSpc>
                <a:spcPct val="120000"/>
              </a:lnSpc>
              <a:buNone/>
            </a:pPr>
            <a:r>
              <a:rPr lang="en-US" dirty="0">
                <a:latin typeface="Avenir Book"/>
                <a:cs typeface="Avenir Book"/>
              </a:rPr>
              <a:t>Now imagine that you did that task again the next day</a:t>
            </a:r>
            <a:r>
              <a:rPr lang="is-IS" dirty="0">
                <a:latin typeface="Avenir Book"/>
                <a:cs typeface="Avenir Book"/>
              </a:rPr>
              <a:t>…</a:t>
            </a:r>
            <a:endParaRPr lang="en-US" dirty="0">
              <a:latin typeface="Avenir Book"/>
              <a:cs typeface="Avenir Book"/>
            </a:endParaRPr>
          </a:p>
          <a:p>
            <a:pPr marL="0" indent="0">
              <a:lnSpc>
                <a:spcPct val="120000"/>
              </a:lnSpc>
              <a:buNone/>
            </a:pPr>
            <a:endParaRPr lang="en-US" dirty="0">
              <a:latin typeface="Avenir Book"/>
              <a:cs typeface="Avenir Book"/>
            </a:endParaRPr>
          </a:p>
          <a:p>
            <a:pPr marL="0" indent="0">
              <a:lnSpc>
                <a:spcPct val="120000"/>
              </a:lnSpc>
              <a:buNone/>
            </a:pPr>
            <a:r>
              <a:rPr lang="en-US" dirty="0">
                <a:latin typeface="Avenir Book"/>
                <a:cs typeface="Avenir Book"/>
              </a:rPr>
              <a:t>And the next day</a:t>
            </a:r>
            <a:r>
              <a:rPr lang="is-IS" dirty="0">
                <a:latin typeface="Avenir Book"/>
                <a:cs typeface="Avenir Book"/>
              </a:rPr>
              <a:t>…</a:t>
            </a:r>
            <a:endParaRPr lang="en-US" dirty="0">
              <a:latin typeface="Avenir Book"/>
              <a:cs typeface="Avenir Book"/>
            </a:endParaRPr>
          </a:p>
          <a:p>
            <a:pPr marL="0" indent="0">
              <a:lnSpc>
                <a:spcPct val="120000"/>
              </a:lnSpc>
              <a:buNone/>
            </a:pPr>
            <a:endParaRPr lang="en-US" dirty="0">
              <a:latin typeface="Avenir Book"/>
              <a:cs typeface="Avenir Book"/>
            </a:endParaRPr>
          </a:p>
          <a:p>
            <a:pPr marL="0" indent="0">
              <a:lnSpc>
                <a:spcPct val="120000"/>
              </a:lnSpc>
              <a:buNone/>
            </a:pPr>
            <a:r>
              <a:rPr lang="en-US" dirty="0">
                <a:latin typeface="Avenir Book"/>
                <a:cs typeface="Avenir Book"/>
              </a:rPr>
              <a:t>And the next day…</a:t>
            </a:r>
          </a:p>
          <a:p>
            <a:pPr marL="0" indent="0">
              <a:lnSpc>
                <a:spcPct val="120000"/>
              </a:lnSpc>
              <a:buNone/>
            </a:pPr>
            <a:endParaRPr lang="en-US" dirty="0">
              <a:latin typeface="Avenir Book"/>
              <a:cs typeface="Avenir Book"/>
            </a:endParaRPr>
          </a:p>
        </p:txBody>
      </p:sp>
      <p:pic>
        <p:nvPicPr>
          <p:cNvPr id="6" name="Picture 5"/>
          <p:cNvPicPr>
            <a:picLocks noChangeAspect="1"/>
          </p:cNvPicPr>
          <p:nvPr/>
        </p:nvPicPr>
        <p:blipFill>
          <a:blip r:embed="rId2"/>
          <a:stretch>
            <a:fillRect/>
          </a:stretch>
        </p:blipFill>
        <p:spPr>
          <a:xfrm>
            <a:off x="5236554" y="4297216"/>
            <a:ext cx="2560784" cy="2560784"/>
          </a:xfrm>
          <a:prstGeom prst="rect">
            <a:avLst/>
          </a:prstGeom>
        </p:spPr>
      </p:pic>
    </p:spTree>
    <p:extLst>
      <p:ext uri="{BB962C8B-B14F-4D97-AF65-F5344CB8AC3E}">
        <p14:creationId xmlns:p14="http://schemas.microsoft.com/office/powerpoint/2010/main" val="66430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9" y="20643"/>
            <a:ext cx="8686800" cy="1143000"/>
          </a:xfrm>
        </p:spPr>
        <p:txBody>
          <a:bodyPr>
            <a:normAutofit/>
          </a:bodyPr>
          <a:lstStyle/>
          <a:p>
            <a:r>
              <a:rPr lang="en-US" sz="3600" dirty="0">
                <a:latin typeface="Avenir Black"/>
                <a:cs typeface="Avenir Black"/>
              </a:rPr>
              <a:t>Dealing with Order Effects</a:t>
            </a:r>
          </a:p>
        </p:txBody>
      </p:sp>
      <p:pic>
        <p:nvPicPr>
          <p:cNvPr id="5" name="Picture 4" descr="coz23425_ua080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1" y="2805375"/>
            <a:ext cx="7239002" cy="2613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89462" y="1431074"/>
            <a:ext cx="8415868" cy="1107996"/>
          </a:xfrm>
          <a:prstGeom prst="rect">
            <a:avLst/>
          </a:prstGeom>
        </p:spPr>
        <p:txBody>
          <a:bodyPr wrap="square">
            <a:spAutoFit/>
          </a:bodyPr>
          <a:lstStyle/>
          <a:p>
            <a:pPr>
              <a:spcBef>
                <a:spcPts val="600"/>
              </a:spcBef>
              <a:spcAft>
                <a:spcPts val="600"/>
              </a:spcAft>
            </a:pPr>
            <a:r>
              <a:rPr lang="en-US" sz="2200" dirty="0">
                <a:latin typeface="Avenir Black"/>
                <a:cs typeface="Avenir Black"/>
              </a:rPr>
              <a:t>Counterbalancing: </a:t>
            </a:r>
            <a:r>
              <a:rPr lang="en-US" sz="2200" dirty="0">
                <a:latin typeface="Avenir Book"/>
                <a:ea typeface="MS PGothic" charset="0"/>
                <a:cs typeface="Avenir Book"/>
              </a:rPr>
              <a:t>Changing the order in which treatment conditions are administered from one participant to another so that the treatment conditions are matched with respect from time</a:t>
            </a:r>
          </a:p>
        </p:txBody>
      </p:sp>
      <p:sp>
        <p:nvSpPr>
          <p:cNvPr id="7" name="Rectangle 6"/>
          <p:cNvSpPr/>
          <p:nvPr/>
        </p:nvSpPr>
        <p:spPr>
          <a:xfrm>
            <a:off x="355597" y="5781299"/>
            <a:ext cx="8500536" cy="461665"/>
          </a:xfrm>
          <a:prstGeom prst="rect">
            <a:avLst/>
          </a:prstGeom>
        </p:spPr>
        <p:txBody>
          <a:bodyPr wrap="square">
            <a:spAutoFit/>
          </a:bodyPr>
          <a:lstStyle/>
          <a:p>
            <a:r>
              <a:rPr lang="en-US" sz="2400" dirty="0">
                <a:latin typeface="Avenir Book"/>
                <a:ea typeface="MS PGothic" charset="0"/>
                <a:cs typeface="Avenir Book"/>
              </a:rPr>
              <a:t>Evenly distributes order effects</a:t>
            </a:r>
            <a:r>
              <a:rPr lang="en-US" sz="2400" dirty="0">
                <a:solidFill>
                  <a:srgbClr val="D2533C"/>
                </a:solidFill>
                <a:latin typeface="Avenir Book"/>
                <a:ea typeface="MS PGothic" charset="0"/>
                <a:cs typeface="Avenir Book"/>
              </a:rPr>
              <a:t> but does not eliminate them</a:t>
            </a:r>
          </a:p>
        </p:txBody>
      </p:sp>
    </p:spTree>
    <p:extLst>
      <p:ext uri="{BB962C8B-B14F-4D97-AF65-F5344CB8AC3E}">
        <p14:creationId xmlns:p14="http://schemas.microsoft.com/office/powerpoint/2010/main" val="56076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Content Placeholder 7"/>
          <p:cNvSpPr>
            <a:spLocks noGrp="1"/>
          </p:cNvSpPr>
          <p:nvPr>
            <p:ph sz="half" idx="2"/>
          </p:nvPr>
        </p:nvSpPr>
        <p:spPr>
          <a:xfrm>
            <a:off x="215504" y="2316696"/>
            <a:ext cx="3729963" cy="3840162"/>
          </a:xfrm>
        </p:spPr>
        <p:txBody>
          <a:bodyPr>
            <a:normAutofit/>
          </a:bodyPr>
          <a:lstStyle/>
          <a:p>
            <a:pPr>
              <a:spcAft>
                <a:spcPts val="1200"/>
              </a:spcAft>
            </a:pPr>
            <a:r>
              <a:rPr lang="en-US" sz="2200" dirty="0">
                <a:latin typeface="Avenir Book"/>
                <a:ea typeface="MS PGothic" charset="0"/>
                <a:cs typeface="Avenir Book"/>
              </a:rPr>
              <a:t>Participants serve as their own controls, which eliminates variance due to individual differences</a:t>
            </a:r>
          </a:p>
          <a:p>
            <a:pPr>
              <a:spcAft>
                <a:spcPts val="1200"/>
              </a:spcAft>
            </a:pPr>
            <a:r>
              <a:rPr lang="en-US" sz="2200" dirty="0">
                <a:latin typeface="Avenir Book"/>
                <a:ea typeface="MS PGothic" charset="0"/>
                <a:cs typeface="Avenir Book"/>
              </a:rPr>
              <a:t>More efficient: Fewer participants needed, and more sensitivity/power to detect differences</a:t>
            </a:r>
          </a:p>
        </p:txBody>
      </p:sp>
      <p:sp>
        <p:nvSpPr>
          <p:cNvPr id="79878" name="Content Placeholder 9"/>
          <p:cNvSpPr>
            <a:spLocks noGrp="1"/>
          </p:cNvSpPr>
          <p:nvPr>
            <p:ph sz="quarter" idx="4"/>
          </p:nvPr>
        </p:nvSpPr>
        <p:spPr>
          <a:xfrm>
            <a:off x="4131733" y="2309816"/>
            <a:ext cx="4842931" cy="4344987"/>
          </a:xfrm>
        </p:spPr>
        <p:txBody>
          <a:bodyPr>
            <a:normAutofit fontScale="85000" lnSpcReduction="20000"/>
          </a:bodyPr>
          <a:lstStyle/>
          <a:p>
            <a:pPr>
              <a:lnSpc>
                <a:spcPct val="120000"/>
              </a:lnSpc>
              <a:spcAft>
                <a:spcPts val="1200"/>
              </a:spcAft>
            </a:pPr>
            <a:r>
              <a:rPr lang="en-US" sz="2200" u="sng" dirty="0">
                <a:latin typeface="Avenir Book"/>
                <a:ea typeface="MS PGothic" charset="0"/>
                <a:cs typeface="Avenir Book"/>
              </a:rPr>
              <a:t>Carryover Effects</a:t>
            </a:r>
            <a:r>
              <a:rPr lang="en-US" sz="2200" dirty="0">
                <a:latin typeface="Avenir Book"/>
                <a:ea typeface="MS PGothic" charset="0"/>
                <a:cs typeface="Avenir Book"/>
              </a:rPr>
              <a:t>: changes in behavior or performance caused by the lingering after-effects of an earlier treatment condition (an order effect)</a:t>
            </a:r>
          </a:p>
          <a:p>
            <a:pPr>
              <a:lnSpc>
                <a:spcPct val="120000"/>
              </a:lnSpc>
              <a:spcAft>
                <a:spcPts val="1200"/>
              </a:spcAft>
            </a:pPr>
            <a:r>
              <a:rPr lang="en-US" sz="2200" u="sng" dirty="0">
                <a:latin typeface="Avenir Book"/>
                <a:ea typeface="MS PGothic" charset="0"/>
                <a:cs typeface="Avenir Book"/>
              </a:rPr>
              <a:t>Practice effects</a:t>
            </a:r>
            <a:r>
              <a:rPr lang="en-US" sz="2200" dirty="0">
                <a:latin typeface="Avenir Book"/>
                <a:ea typeface="MS PGothic" charset="0"/>
                <a:cs typeface="Avenir Book"/>
              </a:rPr>
              <a:t>: influence on performance that arises from practicing a task</a:t>
            </a:r>
          </a:p>
          <a:p>
            <a:pPr>
              <a:lnSpc>
                <a:spcPct val="120000"/>
              </a:lnSpc>
              <a:spcAft>
                <a:spcPts val="1200"/>
              </a:spcAft>
            </a:pPr>
            <a:r>
              <a:rPr lang="en-US" sz="2200" u="sng" dirty="0">
                <a:latin typeface="Avenir Book"/>
                <a:ea typeface="MS PGothic" charset="0"/>
                <a:cs typeface="Avenir Book"/>
              </a:rPr>
              <a:t>Demand characteristics</a:t>
            </a:r>
            <a:r>
              <a:rPr lang="en-US" sz="2200" dirty="0">
                <a:latin typeface="Avenir Book"/>
                <a:ea typeface="MS PGothic" charset="0"/>
                <a:cs typeface="Avenir Book"/>
              </a:rPr>
              <a:t>: An experimental artifact that allows participants to form an interpretation of the experiment's purpose (and unconsciously change their behavior to fit that interpretation)</a:t>
            </a:r>
          </a:p>
        </p:txBody>
      </p:sp>
      <p:sp>
        <p:nvSpPr>
          <p:cNvPr id="3" name="Rectangle 2"/>
          <p:cNvSpPr/>
          <p:nvPr/>
        </p:nvSpPr>
        <p:spPr>
          <a:xfrm>
            <a:off x="760399" y="1436570"/>
            <a:ext cx="2792576" cy="646331"/>
          </a:xfrm>
          <a:prstGeom prst="rect">
            <a:avLst/>
          </a:prstGeom>
        </p:spPr>
        <p:txBody>
          <a:bodyPr wrap="none">
            <a:spAutoFit/>
          </a:bodyPr>
          <a:lstStyle/>
          <a:p>
            <a:pPr algn="ctr"/>
            <a:r>
              <a:rPr lang="en-US" sz="3600" dirty="0">
                <a:solidFill>
                  <a:schemeClr val="accent4"/>
                </a:solidFill>
                <a:latin typeface="Avenir Black"/>
                <a:cs typeface="Avenir Black"/>
              </a:rPr>
              <a:t>Advantages</a:t>
            </a:r>
            <a:endParaRPr lang="en-US" sz="3600" dirty="0">
              <a:solidFill>
                <a:schemeClr val="accent4"/>
              </a:solidFill>
            </a:endParaRPr>
          </a:p>
        </p:txBody>
      </p:sp>
      <p:sp>
        <p:nvSpPr>
          <p:cNvPr id="10" name="Rectangle 9"/>
          <p:cNvSpPr/>
          <p:nvPr/>
        </p:nvSpPr>
        <p:spPr>
          <a:xfrm>
            <a:off x="4938117" y="1436570"/>
            <a:ext cx="3382569" cy="646331"/>
          </a:xfrm>
          <a:prstGeom prst="rect">
            <a:avLst/>
          </a:prstGeom>
        </p:spPr>
        <p:txBody>
          <a:bodyPr wrap="none">
            <a:spAutoFit/>
          </a:bodyPr>
          <a:lstStyle/>
          <a:p>
            <a:pPr algn="ctr"/>
            <a:r>
              <a:rPr lang="en-US" sz="3600" dirty="0">
                <a:solidFill>
                  <a:schemeClr val="accent6"/>
                </a:solidFill>
                <a:latin typeface="Avenir Black"/>
                <a:cs typeface="Avenir Black"/>
              </a:rPr>
              <a:t>Disadvantages</a:t>
            </a:r>
            <a:endParaRPr lang="en-US" sz="3600" dirty="0">
              <a:solidFill>
                <a:schemeClr val="accent6"/>
              </a:solidFill>
            </a:endParaRPr>
          </a:p>
        </p:txBody>
      </p:sp>
      <p:sp>
        <p:nvSpPr>
          <p:cNvPr id="9" name="Rectangle 2"/>
          <p:cNvSpPr>
            <a:spLocks noGrp="1" noRot="1" noChangeArrowheads="1"/>
          </p:cNvSpPr>
          <p:nvPr>
            <p:ph type="title"/>
          </p:nvPr>
        </p:nvSpPr>
        <p:spPr>
          <a:xfrm>
            <a:off x="457200" y="152400"/>
            <a:ext cx="8153400" cy="1016000"/>
          </a:xfrm>
        </p:spPr>
        <p:txBody>
          <a:bodyPr>
            <a:normAutofit/>
          </a:bodyPr>
          <a:lstStyle/>
          <a:p>
            <a:pPr eaLnBrk="1" fontAlgn="auto" hangingPunct="1">
              <a:spcAft>
                <a:spcPts val="0"/>
              </a:spcAft>
              <a:defRPr/>
            </a:pPr>
            <a:r>
              <a:rPr lang="en-US" dirty="0">
                <a:solidFill>
                  <a:srgbClr val="4F81BD"/>
                </a:solidFill>
                <a:latin typeface="Avenir Black"/>
                <a:ea typeface="+mj-ea"/>
                <a:cs typeface="Avenir Black"/>
              </a:rPr>
              <a:t>Within</a:t>
            </a:r>
            <a:r>
              <a:rPr lang="en-US" dirty="0">
                <a:latin typeface="Avenir Black"/>
                <a:ea typeface="+mj-ea"/>
                <a:cs typeface="Avenir Black"/>
              </a:rPr>
              <a:t>-Subjects Designs</a:t>
            </a:r>
          </a:p>
        </p:txBody>
      </p:sp>
    </p:spTree>
    <p:extLst>
      <p:ext uri="{BB962C8B-B14F-4D97-AF65-F5344CB8AC3E}">
        <p14:creationId xmlns:p14="http://schemas.microsoft.com/office/powerpoint/2010/main" val="782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b="16222"/>
          <a:stretch>
            <a:fillRect/>
          </a:stretch>
        </p:blipFill>
        <p:spPr bwMode="auto">
          <a:xfrm>
            <a:off x="1670050" y="2146300"/>
            <a:ext cx="6460067" cy="413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2" name="Rectangle 2"/>
          <p:cNvSpPr>
            <a:spLocks noGrp="1" noRot="1" noChangeArrowheads="1"/>
          </p:cNvSpPr>
          <p:nvPr>
            <p:ph type="title"/>
          </p:nvPr>
        </p:nvSpPr>
        <p:spPr>
          <a:xfrm>
            <a:off x="457200" y="152400"/>
            <a:ext cx="8229600" cy="982133"/>
          </a:xfrm>
        </p:spPr>
        <p:txBody>
          <a:bodyPr>
            <a:normAutofit/>
          </a:bodyPr>
          <a:lstStyle/>
          <a:p>
            <a:pPr eaLnBrk="1" fontAlgn="auto" hangingPunct="1">
              <a:spcAft>
                <a:spcPts val="0"/>
              </a:spcAft>
              <a:defRPr/>
            </a:pPr>
            <a:r>
              <a:rPr lang="en-US" dirty="0">
                <a:solidFill>
                  <a:srgbClr val="9BBB59"/>
                </a:solidFill>
                <a:latin typeface="Avenir Black"/>
                <a:ea typeface="+mj-ea"/>
                <a:cs typeface="Avenir Black"/>
              </a:rPr>
              <a:t>Between</a:t>
            </a:r>
            <a:r>
              <a:rPr lang="en-US" dirty="0">
                <a:latin typeface="Avenir Black"/>
                <a:ea typeface="+mj-ea"/>
                <a:cs typeface="Avenir Black"/>
              </a:rPr>
              <a:t>-Subjects Designs</a:t>
            </a:r>
          </a:p>
        </p:txBody>
      </p:sp>
      <p:sp>
        <p:nvSpPr>
          <p:cNvPr id="19460" name="Content Placeholder 1"/>
          <p:cNvSpPr>
            <a:spLocks noGrp="1"/>
          </p:cNvSpPr>
          <p:nvPr>
            <p:ph idx="1"/>
          </p:nvPr>
        </p:nvSpPr>
        <p:spPr>
          <a:xfrm>
            <a:off x="457200" y="1395942"/>
            <a:ext cx="8229600" cy="4525963"/>
          </a:xfrm>
        </p:spPr>
        <p:txBody>
          <a:bodyPr rtlCol="0">
            <a:normAutofit/>
          </a:bodyPr>
          <a:lstStyle/>
          <a:p>
            <a:pPr marL="0" indent="0" algn="ctr" eaLnBrk="1" fontAlgn="auto" hangingPunct="1">
              <a:spcAft>
                <a:spcPts val="0"/>
              </a:spcAft>
              <a:buFont typeface="Wingdings 2" charset="0"/>
              <a:buNone/>
              <a:defRPr/>
            </a:pPr>
            <a:r>
              <a:rPr lang="en-US" dirty="0">
                <a:latin typeface="Avenir Book"/>
                <a:ea typeface="+mn-ea"/>
                <a:cs typeface="Avenir Book"/>
              </a:rPr>
              <a:t>Comparing scores of </a:t>
            </a:r>
            <a:r>
              <a:rPr lang="en-US" i="1" dirty="0">
                <a:latin typeface="Avenir Book"/>
                <a:ea typeface="+mn-ea"/>
                <a:cs typeface="Avenir Book"/>
              </a:rPr>
              <a:t>different </a:t>
            </a:r>
            <a:r>
              <a:rPr lang="en-US" dirty="0">
                <a:latin typeface="Avenir Book"/>
                <a:ea typeface="+mn-ea"/>
                <a:cs typeface="Avenir Book"/>
              </a:rPr>
              <a:t>individuals</a:t>
            </a:r>
          </a:p>
        </p:txBody>
      </p:sp>
      <p:sp>
        <p:nvSpPr>
          <p:cNvPr id="10245" name="Text Box 5"/>
          <p:cNvSpPr txBox="1">
            <a:spLocks noChangeArrowheads="1"/>
          </p:cNvSpPr>
          <p:nvPr/>
        </p:nvSpPr>
        <p:spPr bwMode="auto">
          <a:xfrm>
            <a:off x="1670050" y="5154349"/>
            <a:ext cx="2362200"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charset="0"/>
                <a:ea typeface="MS PGothic" charset="0"/>
                <a:cs typeface="MS PGothic" charset="0"/>
              </a:defRPr>
            </a:lvl1pPr>
            <a:lvl2pPr marL="742950" indent="-285750">
              <a:defRPr sz="2000">
                <a:solidFill>
                  <a:schemeClr val="tx1"/>
                </a:solidFill>
                <a:latin typeface="Arial" charset="0"/>
                <a:ea typeface="MS PGothic" charset="0"/>
                <a:cs typeface="MS PGothic" charset="0"/>
              </a:defRPr>
            </a:lvl2pPr>
            <a:lvl3pPr>
              <a:defRPr>
                <a:solidFill>
                  <a:schemeClr val="tx1"/>
                </a:solidFill>
                <a:latin typeface="Arial" charset="0"/>
                <a:ea typeface="MS PGothic" charset="0"/>
                <a:cs typeface="MS PGothic" charset="0"/>
              </a:defRPr>
            </a:lvl3pPr>
            <a:lvl4pPr>
              <a:defRPr>
                <a:solidFill>
                  <a:schemeClr val="tx1"/>
                </a:solidFill>
                <a:latin typeface="Arial" charset="0"/>
                <a:ea typeface="MS PGothic" charset="0"/>
                <a:cs typeface="MS PGothic" charset="0"/>
              </a:defRPr>
            </a:lvl4pPr>
            <a:lvl5pPr>
              <a:defRPr>
                <a:solidFill>
                  <a:schemeClr val="tx1"/>
                </a:solidFill>
                <a:latin typeface="Arial" charset="0"/>
                <a:ea typeface="MS PGothic" charset="0"/>
                <a:cs typeface="MS PGothic" charset="0"/>
              </a:defRPr>
            </a:lvl5pPr>
            <a:lvl6pPr eaLnBrk="0" fontAlgn="base" hangingPunct="0">
              <a:spcAft>
                <a:spcPct val="0"/>
              </a:spcAft>
              <a:buFont typeface="Arial" charset="0"/>
              <a:defRPr>
                <a:solidFill>
                  <a:schemeClr val="tx1"/>
                </a:solidFill>
                <a:latin typeface="Arial" charset="0"/>
                <a:ea typeface="MS PGothic" charset="0"/>
                <a:cs typeface="MS PGothic" charset="0"/>
              </a:defRPr>
            </a:lvl6pPr>
            <a:lvl7pPr eaLnBrk="0" fontAlgn="base" hangingPunct="0">
              <a:spcAft>
                <a:spcPct val="0"/>
              </a:spcAft>
              <a:buFont typeface="Arial" charset="0"/>
              <a:defRPr>
                <a:solidFill>
                  <a:schemeClr val="tx1"/>
                </a:solidFill>
                <a:latin typeface="Arial" charset="0"/>
                <a:ea typeface="MS PGothic" charset="0"/>
                <a:cs typeface="MS PGothic" charset="0"/>
              </a:defRPr>
            </a:lvl7pPr>
            <a:lvl8pPr eaLnBrk="0" fontAlgn="base" hangingPunct="0">
              <a:spcAft>
                <a:spcPct val="0"/>
              </a:spcAft>
              <a:buFont typeface="Arial" charset="0"/>
              <a:defRPr>
                <a:solidFill>
                  <a:schemeClr val="tx1"/>
                </a:solidFill>
                <a:latin typeface="Arial" charset="0"/>
                <a:ea typeface="MS PGothic" charset="0"/>
                <a:cs typeface="MS PGothic" charset="0"/>
              </a:defRPr>
            </a:lvl8pPr>
            <a:lvl9pPr eaLnBrk="0" fontAlgn="base" hangingPunct="0">
              <a:spcAft>
                <a:spcPct val="0"/>
              </a:spcAft>
              <a:buFont typeface="Arial" charset="0"/>
              <a:defRPr>
                <a:solidFill>
                  <a:schemeClr val="tx1"/>
                </a:solidFill>
                <a:latin typeface="Arial" charset="0"/>
                <a:ea typeface="MS PGothic" charset="0"/>
                <a:cs typeface="MS PGothic" charset="0"/>
              </a:defRPr>
            </a:lvl9pPr>
          </a:lstStyle>
          <a:p>
            <a:pPr algn="r" eaLnBrk="1" hangingPunct="1">
              <a:spcBef>
                <a:spcPct val="50000"/>
              </a:spcBef>
            </a:pPr>
            <a:r>
              <a:rPr lang="en-US" sz="2200" b="0" dirty="0">
                <a:solidFill>
                  <a:schemeClr val="accent1"/>
                </a:solidFill>
                <a:latin typeface="Avenir Black"/>
                <a:cs typeface="Avenir Black"/>
              </a:rPr>
              <a:t>Manipulation </a:t>
            </a:r>
            <a:r>
              <a:rPr lang="en-US" sz="2200" b="0" dirty="0">
                <a:solidFill>
                  <a:schemeClr val="accent1"/>
                </a:solidFill>
                <a:latin typeface="Avenir Black"/>
                <a:cs typeface="Avenir Black"/>
                <a:sym typeface="Wingdings" charset="0"/>
              </a:rPr>
              <a:t></a:t>
            </a:r>
            <a:endParaRPr lang="en-US" sz="2200" b="0" dirty="0">
              <a:solidFill>
                <a:schemeClr val="accent1"/>
              </a:solidFill>
              <a:latin typeface="Avenir Black"/>
              <a:cs typeface="Avenir Black"/>
            </a:endParaRPr>
          </a:p>
        </p:txBody>
      </p:sp>
      <p:sp>
        <p:nvSpPr>
          <p:cNvPr id="10246" name="Text Box 6"/>
          <p:cNvSpPr txBox="1">
            <a:spLocks noChangeArrowheads="1"/>
          </p:cNvSpPr>
          <p:nvPr/>
        </p:nvSpPr>
        <p:spPr bwMode="auto">
          <a:xfrm>
            <a:off x="457200" y="2608792"/>
            <a:ext cx="3276600" cy="1615827"/>
          </a:xfrm>
          <a:prstGeom prst="rect">
            <a:avLst/>
          </a:prstGeom>
          <a:noFill/>
          <a:ln w="9525">
            <a:noFill/>
            <a:miter lim="800000"/>
            <a:headEnd/>
            <a:tailEnd/>
          </a:ln>
        </p:spPr>
        <p:txBody>
          <a:bodyPr wrap="square">
            <a:spAutoFit/>
          </a:bodyPr>
          <a:lstStyle/>
          <a:p>
            <a:pPr algn="ctr" eaLnBrk="1" hangingPunct="1">
              <a:spcBef>
                <a:spcPct val="50000"/>
              </a:spcBef>
              <a:defRPr/>
            </a:pPr>
            <a:r>
              <a:rPr lang="en-US" sz="2200" dirty="0">
                <a:latin typeface="Avenir Black"/>
                <a:ea typeface="+mn-ea"/>
                <a:cs typeface="Avenir Black"/>
              </a:rPr>
              <a:t>Independent Scores:</a:t>
            </a:r>
          </a:p>
          <a:p>
            <a:pPr algn="ctr" eaLnBrk="1" hangingPunct="1">
              <a:spcBef>
                <a:spcPct val="50000"/>
              </a:spcBef>
              <a:defRPr/>
            </a:pPr>
            <a:r>
              <a:rPr lang="en-US" sz="2200" dirty="0">
                <a:latin typeface="Avenir Book"/>
                <a:ea typeface="+mn-ea"/>
                <a:cs typeface="Avenir Book"/>
              </a:rPr>
              <a:t>Each participant exposed to only 1 level of the IV </a:t>
            </a:r>
          </a:p>
        </p:txBody>
      </p:sp>
    </p:spTree>
    <p:extLst>
      <p:ext uri="{BB962C8B-B14F-4D97-AF65-F5344CB8AC3E}">
        <p14:creationId xmlns:p14="http://schemas.microsoft.com/office/powerpoint/2010/main" val="142975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38669" y="308507"/>
            <a:ext cx="4030127" cy="893760"/>
          </a:xfrm>
        </p:spPr>
        <p:txBody>
          <a:bodyPr>
            <a:normAutofit/>
          </a:bodyPr>
          <a:lstStyle/>
          <a:p>
            <a:r>
              <a:rPr lang="en-US" sz="3600" u="sng" dirty="0">
                <a:solidFill>
                  <a:srgbClr val="FF0000"/>
                </a:solidFill>
                <a:latin typeface="Avenir Black"/>
                <a:cs typeface="Avenir Black"/>
              </a:rPr>
              <a:t>Small</a:t>
            </a:r>
            <a:r>
              <a:rPr lang="en-US" sz="3600" dirty="0">
                <a:latin typeface="Avenir Black"/>
                <a:cs typeface="Avenir Black"/>
              </a:rPr>
              <a:t> Anchors</a:t>
            </a:r>
          </a:p>
        </p:txBody>
      </p:sp>
      <p:sp>
        <p:nvSpPr>
          <p:cNvPr id="5" name="Rectangle 4"/>
          <p:cNvSpPr/>
          <p:nvPr/>
        </p:nvSpPr>
        <p:spPr>
          <a:xfrm>
            <a:off x="4656667" y="1361714"/>
            <a:ext cx="4267200" cy="4708982"/>
          </a:xfrm>
          <a:prstGeom prst="rect">
            <a:avLst/>
          </a:prstGeom>
        </p:spPr>
        <p:txBody>
          <a:bodyPr wrap="square">
            <a:spAutoFit/>
          </a:bodyPr>
          <a:lstStyle/>
          <a:p>
            <a:pPr marL="342900" indent="-342900">
              <a:spcAft>
                <a:spcPts val="1800"/>
              </a:spcAft>
              <a:buFont typeface="+mj-lt"/>
              <a:buAutoNum type="arabicPeriod"/>
            </a:pPr>
            <a:r>
              <a:rPr lang="en-US" sz="1600" dirty="0">
                <a:latin typeface="Avenir Book"/>
                <a:cs typeface="Avenir Book"/>
              </a:rPr>
              <a:t>Is the number of biology majors at Purchase College more or less than </a:t>
            </a:r>
            <a:r>
              <a:rPr lang="en-US" sz="1600" u="sng" dirty="0">
                <a:solidFill>
                  <a:srgbClr val="008000"/>
                </a:solidFill>
                <a:latin typeface="Avenir Black"/>
                <a:cs typeface="Avenir Black"/>
              </a:rPr>
              <a:t>255</a:t>
            </a:r>
            <a:r>
              <a:rPr lang="en-US" sz="1600" dirty="0">
                <a:solidFill>
                  <a:srgbClr val="008000"/>
                </a:solidFill>
                <a:latin typeface="Avenir Book"/>
                <a:cs typeface="Avenir Book"/>
              </a:rPr>
              <a:t> </a:t>
            </a:r>
            <a:r>
              <a:rPr lang="en-US" sz="1600" dirty="0">
                <a:latin typeface="Avenir Book"/>
                <a:cs typeface="Avenir Book"/>
              </a:rPr>
              <a:t>students?</a:t>
            </a:r>
          </a:p>
          <a:p>
            <a:pPr marL="342900" indent="-342900">
              <a:spcAft>
                <a:spcPts val="1800"/>
              </a:spcAft>
              <a:buFont typeface="+mj-lt"/>
              <a:buAutoNum type="arabicPeriod"/>
            </a:pPr>
            <a:r>
              <a:rPr lang="en-US" sz="1600" dirty="0">
                <a:latin typeface="Avenir Book"/>
                <a:cs typeface="Avenir Book"/>
              </a:rPr>
              <a:t>Does the Neuberger museum on campus have more or less than </a:t>
            </a:r>
            <a:r>
              <a:rPr lang="en-US" sz="1600" u="sng" dirty="0">
                <a:solidFill>
                  <a:srgbClr val="008000"/>
                </a:solidFill>
                <a:latin typeface="Avenir Black"/>
                <a:cs typeface="Avenir Black"/>
              </a:rPr>
              <a:t>96</a:t>
            </a:r>
            <a:r>
              <a:rPr lang="en-US" sz="1600" dirty="0">
                <a:solidFill>
                  <a:srgbClr val="008000"/>
                </a:solidFill>
                <a:latin typeface="Avenir Book"/>
                <a:cs typeface="Avenir Book"/>
              </a:rPr>
              <a:t> </a:t>
            </a:r>
            <a:r>
              <a:rPr lang="en-US" sz="1600" dirty="0">
                <a:latin typeface="Avenir Book"/>
                <a:cs typeface="Avenir Book"/>
              </a:rPr>
              <a:t>famous paintings in its collection?</a:t>
            </a:r>
          </a:p>
          <a:p>
            <a:pPr marL="342900" indent="-342900">
              <a:spcAft>
                <a:spcPts val="1800"/>
              </a:spcAft>
              <a:buFont typeface="+mj-lt"/>
              <a:buAutoNum type="arabicPeriod"/>
            </a:pPr>
            <a:r>
              <a:rPr lang="en-US" sz="1600" dirty="0">
                <a:latin typeface="Avenir Book"/>
                <a:cs typeface="Avenir Book"/>
              </a:rPr>
              <a:t>Have Purchase College alumni won more or less than </a:t>
            </a:r>
            <a:r>
              <a:rPr lang="en-US" sz="1600" u="sng" dirty="0">
                <a:solidFill>
                  <a:srgbClr val="008000"/>
                </a:solidFill>
                <a:latin typeface="Avenir Black"/>
                <a:cs typeface="Avenir Black"/>
              </a:rPr>
              <a:t>38</a:t>
            </a:r>
            <a:r>
              <a:rPr lang="en-US" sz="1600" dirty="0">
                <a:latin typeface="Avenir Book"/>
                <a:cs typeface="Avenir Book"/>
              </a:rPr>
              <a:t> Grammy Awards (for music or music production)?</a:t>
            </a:r>
          </a:p>
          <a:p>
            <a:pPr marL="342900" indent="-342900">
              <a:spcAft>
                <a:spcPts val="1800"/>
              </a:spcAft>
              <a:buFont typeface="+mj-lt"/>
              <a:buAutoNum type="arabicPeriod"/>
            </a:pPr>
            <a:r>
              <a:rPr lang="en-US" sz="1600" dirty="0">
                <a:latin typeface="Avenir Book"/>
                <a:cs typeface="Avenir Book"/>
              </a:rPr>
              <a:t>Is the total population of Purchase College (students + faculty + staff) more or less than </a:t>
            </a:r>
            <a:r>
              <a:rPr lang="en-US" sz="1600" u="sng" dirty="0">
                <a:solidFill>
                  <a:srgbClr val="008000"/>
                </a:solidFill>
                <a:latin typeface="Avenir Black"/>
                <a:cs typeface="Avenir Black"/>
              </a:rPr>
              <a:t>6000</a:t>
            </a:r>
            <a:r>
              <a:rPr lang="en-US" sz="1600" dirty="0">
                <a:solidFill>
                  <a:srgbClr val="008000"/>
                </a:solidFill>
                <a:latin typeface="Avenir Book"/>
                <a:cs typeface="Avenir Book"/>
              </a:rPr>
              <a:t> </a:t>
            </a:r>
            <a:r>
              <a:rPr lang="en-US" sz="1600" dirty="0">
                <a:latin typeface="Avenir Book"/>
                <a:cs typeface="Avenir Book"/>
              </a:rPr>
              <a:t>people?</a:t>
            </a:r>
          </a:p>
          <a:p>
            <a:pPr marL="342900" indent="-342900">
              <a:spcAft>
                <a:spcPts val="1800"/>
              </a:spcAft>
              <a:buFont typeface="+mj-lt"/>
              <a:buAutoNum type="arabicPeriod"/>
            </a:pPr>
            <a:r>
              <a:rPr lang="en-US" sz="1600" dirty="0">
                <a:latin typeface="Avenir Book"/>
                <a:cs typeface="Avenir Book"/>
              </a:rPr>
              <a:t>Are there more or less than </a:t>
            </a:r>
            <a:r>
              <a:rPr lang="en-US" sz="1600" u="sng" dirty="0">
                <a:solidFill>
                  <a:srgbClr val="008000"/>
                </a:solidFill>
                <a:latin typeface="Avenir Black"/>
                <a:cs typeface="Avenir Black"/>
              </a:rPr>
              <a:t>54</a:t>
            </a:r>
            <a:r>
              <a:rPr lang="en-US" sz="1600" dirty="0">
                <a:solidFill>
                  <a:srgbClr val="008000"/>
                </a:solidFill>
                <a:latin typeface="Avenir Book"/>
                <a:cs typeface="Avenir Book"/>
              </a:rPr>
              <a:t> </a:t>
            </a:r>
            <a:r>
              <a:rPr lang="en-US" sz="1600" dirty="0">
                <a:latin typeface="Avenir Book"/>
                <a:cs typeface="Avenir Book"/>
              </a:rPr>
              <a:t>student run organizations and clubs on campus at Purchase?</a:t>
            </a:r>
          </a:p>
        </p:txBody>
      </p:sp>
      <p:sp>
        <p:nvSpPr>
          <p:cNvPr id="6" name="Rectangle 5"/>
          <p:cNvSpPr/>
          <p:nvPr/>
        </p:nvSpPr>
        <p:spPr>
          <a:xfrm>
            <a:off x="135473" y="1378647"/>
            <a:ext cx="4301060" cy="4708982"/>
          </a:xfrm>
          <a:prstGeom prst="rect">
            <a:avLst/>
          </a:prstGeom>
        </p:spPr>
        <p:txBody>
          <a:bodyPr wrap="square">
            <a:spAutoFit/>
          </a:bodyPr>
          <a:lstStyle/>
          <a:p>
            <a:pPr marL="342900" indent="-342900">
              <a:spcAft>
                <a:spcPts val="1800"/>
              </a:spcAft>
              <a:buFont typeface="+mj-lt"/>
              <a:buAutoNum type="arabicPeriod"/>
            </a:pPr>
            <a:r>
              <a:rPr lang="en-US" sz="1600" dirty="0">
                <a:latin typeface="Avenir Book"/>
                <a:cs typeface="Avenir Book"/>
              </a:rPr>
              <a:t>Is the number of biology majors at Purchase College more or less than </a:t>
            </a:r>
            <a:r>
              <a:rPr lang="en-US" sz="1600" u="sng" dirty="0">
                <a:solidFill>
                  <a:srgbClr val="FF0000"/>
                </a:solidFill>
                <a:latin typeface="Avenir Black"/>
                <a:cs typeface="Avenir Black"/>
              </a:rPr>
              <a:t>55</a:t>
            </a:r>
            <a:r>
              <a:rPr lang="en-US" sz="1600" dirty="0">
                <a:solidFill>
                  <a:srgbClr val="FF0000"/>
                </a:solidFill>
                <a:latin typeface="Avenir Book"/>
                <a:cs typeface="Avenir Book"/>
              </a:rPr>
              <a:t> </a:t>
            </a:r>
            <a:r>
              <a:rPr lang="en-US" sz="1600" dirty="0">
                <a:latin typeface="Avenir Book"/>
                <a:cs typeface="Avenir Book"/>
              </a:rPr>
              <a:t>students?</a:t>
            </a:r>
          </a:p>
          <a:p>
            <a:pPr marL="342900" indent="-342900">
              <a:spcAft>
                <a:spcPts val="1800"/>
              </a:spcAft>
              <a:buFont typeface="+mj-lt"/>
              <a:buAutoNum type="arabicPeriod"/>
            </a:pPr>
            <a:r>
              <a:rPr lang="en-US" sz="1600" dirty="0">
                <a:latin typeface="Avenir Book"/>
                <a:cs typeface="Avenir Book"/>
              </a:rPr>
              <a:t>Does the Neuberger museum on campus have more or less than </a:t>
            </a:r>
            <a:r>
              <a:rPr lang="en-US" sz="1600" u="sng" dirty="0">
                <a:solidFill>
                  <a:srgbClr val="FF0000"/>
                </a:solidFill>
                <a:latin typeface="Avenir Black"/>
                <a:cs typeface="Avenir Black"/>
              </a:rPr>
              <a:t>16</a:t>
            </a:r>
            <a:r>
              <a:rPr lang="en-US" sz="1600" dirty="0">
                <a:solidFill>
                  <a:srgbClr val="FF0000"/>
                </a:solidFill>
                <a:latin typeface="Avenir Book"/>
                <a:cs typeface="Avenir Book"/>
              </a:rPr>
              <a:t> </a:t>
            </a:r>
            <a:r>
              <a:rPr lang="en-US" sz="1600" dirty="0">
                <a:latin typeface="Avenir Book"/>
                <a:cs typeface="Avenir Book"/>
              </a:rPr>
              <a:t>famous paintings in its collection?</a:t>
            </a:r>
          </a:p>
          <a:p>
            <a:pPr marL="342900" indent="-342900">
              <a:spcAft>
                <a:spcPts val="1800"/>
              </a:spcAft>
              <a:buFont typeface="+mj-lt"/>
              <a:buAutoNum type="arabicPeriod"/>
            </a:pPr>
            <a:r>
              <a:rPr lang="en-US" sz="1600" dirty="0">
                <a:latin typeface="Avenir Book"/>
                <a:cs typeface="Avenir Book"/>
              </a:rPr>
              <a:t>Have Purchase College alumni won more or less than </a:t>
            </a:r>
            <a:r>
              <a:rPr lang="en-US" sz="1600" u="sng" dirty="0">
                <a:solidFill>
                  <a:srgbClr val="FF0000"/>
                </a:solidFill>
                <a:latin typeface="Avenir Black"/>
                <a:cs typeface="Avenir Black"/>
              </a:rPr>
              <a:t>8</a:t>
            </a:r>
            <a:r>
              <a:rPr lang="en-US" sz="1600" dirty="0">
                <a:solidFill>
                  <a:srgbClr val="FF0000"/>
                </a:solidFill>
                <a:latin typeface="Avenir Book"/>
                <a:cs typeface="Avenir Book"/>
              </a:rPr>
              <a:t> </a:t>
            </a:r>
            <a:r>
              <a:rPr lang="en-US" sz="1600" dirty="0">
                <a:latin typeface="Avenir Book"/>
                <a:cs typeface="Avenir Book"/>
              </a:rPr>
              <a:t>Grammy Awards (for music or music production)?</a:t>
            </a:r>
          </a:p>
          <a:p>
            <a:pPr marL="342900" indent="-342900">
              <a:spcAft>
                <a:spcPts val="1800"/>
              </a:spcAft>
              <a:buFont typeface="+mj-lt"/>
              <a:buAutoNum type="arabicPeriod"/>
            </a:pPr>
            <a:r>
              <a:rPr lang="en-US" sz="1600" dirty="0">
                <a:latin typeface="Avenir Book"/>
                <a:cs typeface="Avenir Book"/>
              </a:rPr>
              <a:t>Is the total population of Purchase College (students + faculty + staff) more or less than </a:t>
            </a:r>
            <a:r>
              <a:rPr lang="en-US" sz="1600" u="sng" dirty="0">
                <a:solidFill>
                  <a:srgbClr val="FF0000"/>
                </a:solidFill>
                <a:latin typeface="Avenir Black"/>
                <a:cs typeface="Avenir Black"/>
              </a:rPr>
              <a:t>2000</a:t>
            </a:r>
            <a:r>
              <a:rPr lang="en-US" sz="1600" dirty="0">
                <a:solidFill>
                  <a:srgbClr val="FF0000"/>
                </a:solidFill>
                <a:latin typeface="Avenir Book"/>
                <a:cs typeface="Avenir Book"/>
              </a:rPr>
              <a:t> </a:t>
            </a:r>
            <a:r>
              <a:rPr lang="en-US" sz="1600" dirty="0">
                <a:latin typeface="Avenir Book"/>
                <a:cs typeface="Avenir Book"/>
              </a:rPr>
              <a:t>people?</a:t>
            </a:r>
          </a:p>
          <a:p>
            <a:pPr marL="342900" indent="-342900">
              <a:spcAft>
                <a:spcPts val="1800"/>
              </a:spcAft>
              <a:buFont typeface="+mj-lt"/>
              <a:buAutoNum type="arabicPeriod"/>
            </a:pPr>
            <a:r>
              <a:rPr lang="en-US" sz="1600" dirty="0">
                <a:latin typeface="Avenir Book"/>
                <a:cs typeface="Avenir Book"/>
              </a:rPr>
              <a:t>Are there more or less than </a:t>
            </a:r>
            <a:r>
              <a:rPr lang="en-US" sz="1600" u="sng" dirty="0">
                <a:solidFill>
                  <a:srgbClr val="FF0000"/>
                </a:solidFill>
                <a:latin typeface="Avenir Black"/>
                <a:cs typeface="Avenir Black"/>
              </a:rPr>
              <a:t>14</a:t>
            </a:r>
            <a:r>
              <a:rPr lang="en-US" sz="1600" dirty="0">
                <a:solidFill>
                  <a:srgbClr val="FF0000"/>
                </a:solidFill>
                <a:latin typeface="Avenir Book"/>
                <a:cs typeface="Avenir Book"/>
              </a:rPr>
              <a:t> </a:t>
            </a:r>
            <a:r>
              <a:rPr lang="en-US" sz="1600" dirty="0">
                <a:latin typeface="Avenir Book"/>
                <a:cs typeface="Avenir Book"/>
              </a:rPr>
              <a:t>student run organizations and clubs on campus at Purchase?</a:t>
            </a:r>
          </a:p>
        </p:txBody>
      </p:sp>
      <p:sp>
        <p:nvSpPr>
          <p:cNvPr id="7" name="Title 1"/>
          <p:cNvSpPr txBox="1">
            <a:spLocks/>
          </p:cNvSpPr>
          <p:nvPr/>
        </p:nvSpPr>
        <p:spPr>
          <a:xfrm>
            <a:off x="4826005" y="308507"/>
            <a:ext cx="4030127" cy="8937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pple Gothic"/>
                <a:ea typeface="+mj-ea"/>
                <a:cs typeface="+mj-cs"/>
              </a:defRPr>
            </a:lvl1pPr>
          </a:lstStyle>
          <a:p>
            <a:r>
              <a:rPr lang="en-US" sz="3600" u="sng" dirty="0">
                <a:solidFill>
                  <a:srgbClr val="008000"/>
                </a:solidFill>
                <a:latin typeface="Avenir Black"/>
                <a:cs typeface="Avenir Black"/>
              </a:rPr>
              <a:t>Large</a:t>
            </a:r>
            <a:r>
              <a:rPr lang="en-US" sz="3600" dirty="0">
                <a:latin typeface="Avenir Black"/>
                <a:cs typeface="Avenir Black"/>
              </a:rPr>
              <a:t> Anchors</a:t>
            </a:r>
          </a:p>
        </p:txBody>
      </p:sp>
    </p:spTree>
    <p:extLst>
      <p:ext uri="{BB962C8B-B14F-4D97-AF65-F5344CB8AC3E}">
        <p14:creationId xmlns:p14="http://schemas.microsoft.com/office/powerpoint/2010/main" val="323003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96"/>
          <p:cNvSpPr txBox="1">
            <a:spLocks noGrp="1"/>
          </p:cNvSpPr>
          <p:nvPr>
            <p:ph type="title"/>
          </p:nvPr>
        </p:nvSpPr>
        <p:spPr>
          <a:xfrm>
            <a:off x="1684735" y="1759345"/>
            <a:ext cx="4741466" cy="1021556"/>
          </a:xfrm>
          <a:prstGeom prst="rect">
            <a:avLst/>
          </a:prstGeom>
          <a:noFill/>
          <a:ln>
            <a:noFill/>
          </a:ln>
        </p:spPr>
        <p:txBody>
          <a:bodyPr spcFirstLastPara="1" vert="horz" wrap="square" lIns="68569" tIns="34275" rIns="68569" bIns="34275" rtlCol="0" anchor="t" anchorCtr="0">
            <a:normAutofit fontScale="90000"/>
          </a:bodyPr>
          <a:lstStyle/>
          <a:p>
            <a:pPr>
              <a:spcBef>
                <a:spcPts val="0"/>
              </a:spcBef>
              <a:buClr>
                <a:schemeClr val="dk1"/>
              </a:buClr>
              <a:buSzPts val="6480"/>
            </a:pPr>
            <a:r>
              <a:rPr lang="en-US" sz="4374">
                <a:latin typeface="Avenir"/>
                <a:ea typeface="Avenir"/>
                <a:cs typeface="Avenir"/>
                <a:sym typeface="Avenir"/>
              </a:rPr>
              <a:t>CAN YOU MAKE A WRONG DECISION?</a:t>
            </a:r>
            <a:endParaRPr sz="2700"/>
          </a:p>
        </p:txBody>
      </p:sp>
    </p:spTree>
    <p:extLst>
      <p:ext uri="{BB962C8B-B14F-4D97-AF65-F5344CB8AC3E}">
        <p14:creationId xmlns:p14="http://schemas.microsoft.com/office/powerpoint/2010/main" val="210395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Content Placeholder 7"/>
          <p:cNvSpPr>
            <a:spLocks noGrp="1"/>
          </p:cNvSpPr>
          <p:nvPr>
            <p:ph sz="half" idx="2"/>
          </p:nvPr>
        </p:nvSpPr>
        <p:spPr>
          <a:xfrm>
            <a:off x="249367" y="2513013"/>
            <a:ext cx="4407301" cy="3840162"/>
          </a:xfrm>
        </p:spPr>
        <p:txBody>
          <a:bodyPr>
            <a:normAutofit/>
          </a:bodyPr>
          <a:lstStyle/>
          <a:p>
            <a:pPr>
              <a:spcAft>
                <a:spcPts val="1200"/>
              </a:spcAft>
            </a:pPr>
            <a:r>
              <a:rPr lang="en-US" sz="2200" dirty="0">
                <a:latin typeface="Avenir Book"/>
                <a:ea typeface="MS PGothic" charset="0"/>
                <a:cs typeface="Avenir Book"/>
              </a:rPr>
              <a:t>Each score is independent of other scores</a:t>
            </a:r>
          </a:p>
          <a:p>
            <a:pPr>
              <a:spcAft>
                <a:spcPts val="1200"/>
              </a:spcAft>
            </a:pPr>
            <a:r>
              <a:rPr lang="en-US" sz="2200" dirty="0">
                <a:latin typeface="Avenir Book"/>
                <a:ea typeface="MS PGothic" charset="0"/>
                <a:cs typeface="Avenir Book"/>
              </a:rPr>
              <a:t>Participants less likely to figure out the purpose of the study (fewer </a:t>
            </a:r>
            <a:r>
              <a:rPr lang="en-US" sz="2200" u="sng" dirty="0">
                <a:latin typeface="Avenir Book"/>
                <a:ea typeface="MS PGothic" charset="0"/>
                <a:cs typeface="Avenir Book"/>
              </a:rPr>
              <a:t>demand characteristics</a:t>
            </a:r>
            <a:r>
              <a:rPr lang="en-US" sz="2200" dirty="0">
                <a:latin typeface="Avenir Book"/>
                <a:ea typeface="MS PGothic" charset="0"/>
                <a:cs typeface="Avenir Book"/>
              </a:rPr>
              <a:t>)</a:t>
            </a:r>
          </a:p>
          <a:p>
            <a:pPr>
              <a:spcAft>
                <a:spcPts val="1200"/>
              </a:spcAft>
            </a:pPr>
            <a:r>
              <a:rPr lang="en-US" sz="2200" dirty="0">
                <a:latin typeface="Avenir Book"/>
                <a:ea typeface="MS PGothic" charset="0"/>
                <a:cs typeface="Avenir Book"/>
              </a:rPr>
              <a:t>Useful for any research comparing treatment groups </a:t>
            </a:r>
          </a:p>
        </p:txBody>
      </p:sp>
      <p:sp>
        <p:nvSpPr>
          <p:cNvPr id="79878" name="Content Placeholder 9"/>
          <p:cNvSpPr>
            <a:spLocks noGrp="1"/>
          </p:cNvSpPr>
          <p:nvPr>
            <p:ph sz="quarter" idx="4"/>
          </p:nvPr>
        </p:nvSpPr>
        <p:spPr>
          <a:xfrm>
            <a:off x="4741333" y="2513013"/>
            <a:ext cx="3945467" cy="3840162"/>
          </a:xfrm>
        </p:spPr>
        <p:txBody>
          <a:bodyPr/>
          <a:lstStyle/>
          <a:p>
            <a:pPr>
              <a:spcAft>
                <a:spcPts val="1200"/>
              </a:spcAft>
            </a:pPr>
            <a:r>
              <a:rPr lang="en-US" sz="2200" dirty="0">
                <a:latin typeface="Avenir Book"/>
                <a:ea typeface="MS PGothic" charset="0"/>
                <a:cs typeface="Avenir Book"/>
              </a:rPr>
              <a:t>Lower power = requires many participants </a:t>
            </a:r>
          </a:p>
          <a:p>
            <a:pPr>
              <a:spcAft>
                <a:spcPts val="1200"/>
              </a:spcAft>
            </a:pPr>
            <a:r>
              <a:rPr lang="en-US" sz="2200" dirty="0">
                <a:latin typeface="Avenir Book"/>
                <a:ea typeface="MS PGothic" charset="0"/>
                <a:cs typeface="Avenir Book"/>
              </a:rPr>
              <a:t>Individual differences across groups (extraneous variables) may result in:</a:t>
            </a:r>
          </a:p>
          <a:p>
            <a:pPr lvl="1">
              <a:spcAft>
                <a:spcPts val="600"/>
              </a:spcAft>
            </a:pPr>
            <a:r>
              <a:rPr lang="en-US" sz="1800" dirty="0">
                <a:latin typeface="Avenir Book"/>
                <a:ea typeface="MS PGothic" charset="0"/>
                <a:cs typeface="Avenir Book"/>
              </a:rPr>
              <a:t>Confounding variables </a:t>
            </a:r>
          </a:p>
          <a:p>
            <a:pPr lvl="1">
              <a:spcAft>
                <a:spcPts val="1200"/>
              </a:spcAft>
            </a:pPr>
            <a:r>
              <a:rPr lang="en-US" sz="1800" dirty="0">
                <a:latin typeface="Avenir Book"/>
                <a:ea typeface="MS PGothic" charset="0"/>
                <a:cs typeface="Avenir Book"/>
              </a:rPr>
              <a:t>Can result in highly variable scores</a:t>
            </a:r>
          </a:p>
        </p:txBody>
      </p:sp>
      <p:sp>
        <p:nvSpPr>
          <p:cNvPr id="8" name="Rectangle 2"/>
          <p:cNvSpPr>
            <a:spLocks noGrp="1" noRot="1" noChangeArrowheads="1"/>
          </p:cNvSpPr>
          <p:nvPr>
            <p:ph type="title"/>
          </p:nvPr>
        </p:nvSpPr>
        <p:spPr>
          <a:xfrm>
            <a:off x="457200" y="152400"/>
            <a:ext cx="8229600" cy="982133"/>
          </a:xfrm>
        </p:spPr>
        <p:txBody>
          <a:bodyPr>
            <a:normAutofit/>
          </a:bodyPr>
          <a:lstStyle/>
          <a:p>
            <a:pPr eaLnBrk="1" fontAlgn="auto" hangingPunct="1">
              <a:spcAft>
                <a:spcPts val="0"/>
              </a:spcAft>
              <a:defRPr/>
            </a:pPr>
            <a:r>
              <a:rPr lang="en-US" dirty="0">
                <a:solidFill>
                  <a:schemeClr val="accent3"/>
                </a:solidFill>
                <a:latin typeface="Avenir Black"/>
                <a:ea typeface="+mj-ea"/>
                <a:cs typeface="Avenir Black"/>
              </a:rPr>
              <a:t>Between</a:t>
            </a:r>
            <a:r>
              <a:rPr lang="en-US" dirty="0">
                <a:latin typeface="Avenir Black"/>
                <a:ea typeface="+mj-ea"/>
                <a:cs typeface="Avenir Black"/>
              </a:rPr>
              <a:t>-Subjects Designs</a:t>
            </a:r>
          </a:p>
        </p:txBody>
      </p:sp>
      <p:sp>
        <p:nvSpPr>
          <p:cNvPr id="3" name="Rectangle 2"/>
          <p:cNvSpPr/>
          <p:nvPr/>
        </p:nvSpPr>
        <p:spPr>
          <a:xfrm>
            <a:off x="1031327" y="1639766"/>
            <a:ext cx="2792576" cy="646331"/>
          </a:xfrm>
          <a:prstGeom prst="rect">
            <a:avLst/>
          </a:prstGeom>
        </p:spPr>
        <p:txBody>
          <a:bodyPr wrap="none">
            <a:spAutoFit/>
          </a:bodyPr>
          <a:lstStyle/>
          <a:p>
            <a:pPr algn="ctr"/>
            <a:r>
              <a:rPr lang="en-US" sz="3600" dirty="0">
                <a:solidFill>
                  <a:schemeClr val="accent4"/>
                </a:solidFill>
                <a:latin typeface="Avenir Black"/>
                <a:cs typeface="Avenir Black"/>
              </a:rPr>
              <a:t>Advantages</a:t>
            </a:r>
            <a:endParaRPr lang="en-US" sz="3600" dirty="0">
              <a:solidFill>
                <a:schemeClr val="accent4"/>
              </a:solidFill>
            </a:endParaRPr>
          </a:p>
        </p:txBody>
      </p:sp>
      <p:sp>
        <p:nvSpPr>
          <p:cNvPr id="10" name="Rectangle 9"/>
          <p:cNvSpPr/>
          <p:nvPr/>
        </p:nvSpPr>
        <p:spPr>
          <a:xfrm>
            <a:off x="5022782" y="1639766"/>
            <a:ext cx="3382569" cy="646331"/>
          </a:xfrm>
          <a:prstGeom prst="rect">
            <a:avLst/>
          </a:prstGeom>
        </p:spPr>
        <p:txBody>
          <a:bodyPr wrap="none">
            <a:spAutoFit/>
          </a:bodyPr>
          <a:lstStyle/>
          <a:p>
            <a:pPr algn="ctr"/>
            <a:r>
              <a:rPr lang="en-US" sz="3600" dirty="0">
                <a:solidFill>
                  <a:schemeClr val="accent6"/>
                </a:solidFill>
                <a:latin typeface="Avenir Black"/>
                <a:cs typeface="Avenir Black"/>
              </a:rPr>
              <a:t>Disadvantages</a:t>
            </a:r>
            <a:endParaRPr lang="en-US" sz="3600" dirty="0">
              <a:solidFill>
                <a:schemeClr val="accent6"/>
              </a:solidFill>
            </a:endParaRPr>
          </a:p>
        </p:txBody>
      </p:sp>
    </p:spTree>
    <p:extLst>
      <p:ext uri="{BB962C8B-B14F-4D97-AF65-F5344CB8AC3E}">
        <p14:creationId xmlns:p14="http://schemas.microsoft.com/office/powerpoint/2010/main" val="153052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87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8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9"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5288" y="1532082"/>
            <a:ext cx="6333424" cy="4662195"/>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722301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408A7D9-5869-0B4A-A90C-83090D2EB2C8}"/>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defTabSz="914400">
              <a:lnSpc>
                <a:spcPct val="90000"/>
              </a:lnSpc>
            </a:pPr>
            <a:r>
              <a:rPr lang="en-US" sz="4200" kern="1200">
                <a:solidFill>
                  <a:srgbClr val="FFFFFF"/>
                </a:solidFill>
                <a:latin typeface="+mj-lt"/>
                <a:ea typeface="+mj-ea"/>
                <a:cs typeface="+mj-cs"/>
              </a:rPr>
              <a:t>So let’s discuss variables</a:t>
            </a:r>
          </a:p>
        </p:txBody>
      </p:sp>
      <p:sp>
        <p:nvSpPr>
          <p:cNvPr id="8" name="Text Placeholder 7">
            <a:extLst>
              <a:ext uri="{FF2B5EF4-FFF2-40B4-BE49-F238E27FC236}">
                <a16:creationId xmlns:a16="http://schemas.microsoft.com/office/drawing/2014/main" id="{1426BE8D-D49E-3144-8D74-DDCDC6501170}"/>
              </a:ext>
            </a:extLst>
          </p:cNvPr>
          <p:cNvSpPr>
            <a:spLocks noGrp="1"/>
          </p:cNvSpPr>
          <p:nvPr>
            <p:ph type="body" idx="1"/>
          </p:nvPr>
        </p:nvSpPr>
        <p:spPr>
          <a:xfrm>
            <a:off x="505677" y="4170501"/>
            <a:ext cx="2743200" cy="1525597"/>
          </a:xfrm>
        </p:spPr>
        <p:txBody>
          <a:bodyPr vert="horz" lIns="91440" tIns="45720" rIns="91440" bIns="45720" rtlCol="0">
            <a:normAutofit/>
          </a:bodyPr>
          <a:lstStyle/>
          <a:p>
            <a:pPr algn="ctr" defTabSz="914400">
              <a:lnSpc>
                <a:spcPct val="90000"/>
              </a:lnSpc>
              <a:spcBef>
                <a:spcPts val="1000"/>
              </a:spcBef>
            </a:pPr>
            <a:r>
              <a:rPr lang="en-US" sz="1700" kern="1200" dirty="0">
                <a:solidFill>
                  <a:srgbClr val="FFFFFF"/>
                </a:solidFill>
                <a:latin typeface="+mn-lt"/>
                <a:ea typeface="+mn-ea"/>
                <a:cs typeface="+mn-cs"/>
              </a:rPr>
              <a:t>Independent Variable (IV)</a:t>
            </a:r>
          </a:p>
          <a:p>
            <a:pPr algn="ctr" defTabSz="914400">
              <a:lnSpc>
                <a:spcPct val="90000"/>
              </a:lnSpc>
              <a:spcBef>
                <a:spcPts val="1000"/>
              </a:spcBef>
            </a:pPr>
            <a:r>
              <a:rPr lang="en-US" sz="1700" dirty="0">
                <a:solidFill>
                  <a:srgbClr val="FFFFFF"/>
                </a:solidFill>
                <a:latin typeface="+mn-lt"/>
              </a:rPr>
              <a:t>Dependent Variable (IV)</a:t>
            </a:r>
          </a:p>
          <a:p>
            <a:pPr algn="ctr" defTabSz="914400">
              <a:lnSpc>
                <a:spcPct val="90000"/>
              </a:lnSpc>
              <a:spcBef>
                <a:spcPts val="1000"/>
              </a:spcBef>
            </a:pPr>
            <a:r>
              <a:rPr lang="en-US" sz="1700" kern="1200" dirty="0">
                <a:solidFill>
                  <a:srgbClr val="FFFFFF"/>
                </a:solidFill>
                <a:latin typeface="+mn-lt"/>
                <a:ea typeface="+mn-ea"/>
                <a:cs typeface="+mn-cs"/>
              </a:rPr>
              <a:t>Extraneous Variables</a:t>
            </a:r>
          </a:p>
        </p:txBody>
      </p:sp>
      <p:cxnSp>
        <p:nvCxnSpPr>
          <p:cNvPr id="19"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3802D82-2869-D741-8059-C319A200C7BA}"/>
              </a:ext>
            </a:extLst>
          </p:cNvPr>
          <p:cNvPicPr>
            <a:picLocks noChangeAspect="1"/>
          </p:cNvPicPr>
          <p:nvPr/>
        </p:nvPicPr>
        <p:blipFill>
          <a:blip r:embed="rId3"/>
          <a:stretch>
            <a:fillRect/>
          </a:stretch>
        </p:blipFill>
        <p:spPr>
          <a:xfrm>
            <a:off x="3865366" y="717414"/>
            <a:ext cx="4915159" cy="5431114"/>
          </a:xfrm>
          <a:prstGeom prst="rect">
            <a:avLst/>
          </a:prstGeom>
        </p:spPr>
      </p:pic>
    </p:spTree>
    <p:extLst>
      <p:ext uri="{BB962C8B-B14F-4D97-AF65-F5344CB8AC3E}">
        <p14:creationId xmlns:p14="http://schemas.microsoft.com/office/powerpoint/2010/main" val="3092436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88F180-D2A7-2F4E-B914-CE9708BEAAB2}"/>
              </a:ext>
            </a:extLst>
          </p:cNvPr>
          <p:cNvSpPr>
            <a:spLocks noGrp="1"/>
          </p:cNvSpPr>
          <p:nvPr>
            <p:ph type="title"/>
          </p:nvPr>
        </p:nvSpPr>
        <p:spPr>
          <a:xfrm>
            <a:off x="17461" y="846143"/>
            <a:ext cx="3614738" cy="3034857"/>
          </a:xfrm>
        </p:spPr>
        <p:txBody>
          <a:bodyPr vert="horz" lIns="91440" tIns="45720" rIns="91440" bIns="45720" rtlCol="0" anchor="b">
            <a:normAutofit/>
          </a:bodyPr>
          <a:lstStyle/>
          <a:p>
            <a:pPr algn="r" defTabSz="914400">
              <a:lnSpc>
                <a:spcPct val="90000"/>
              </a:lnSpc>
            </a:pPr>
            <a:r>
              <a:rPr lang="en-US" kern="1200" dirty="0">
                <a:solidFill>
                  <a:srgbClr val="FFFFFF"/>
                </a:solidFill>
                <a:latin typeface="+mj-lt"/>
                <a:ea typeface="+mj-ea"/>
                <a:cs typeface="+mj-cs"/>
              </a:rPr>
              <a:t>Manipulating the independent variable</a:t>
            </a:r>
          </a:p>
        </p:txBody>
      </p:sp>
      <p:sp>
        <p:nvSpPr>
          <p:cNvPr id="6" name="Text Placeholder 5">
            <a:extLst>
              <a:ext uri="{FF2B5EF4-FFF2-40B4-BE49-F238E27FC236}">
                <a16:creationId xmlns:a16="http://schemas.microsoft.com/office/drawing/2014/main" id="{35DDBF07-07B1-894E-B52D-605C39910C0C}"/>
              </a:ext>
            </a:extLst>
          </p:cNvPr>
          <p:cNvSpPr>
            <a:spLocks noGrp="1"/>
          </p:cNvSpPr>
          <p:nvPr>
            <p:ph type="body" idx="1"/>
          </p:nvPr>
        </p:nvSpPr>
        <p:spPr>
          <a:xfrm>
            <a:off x="479190" y="4013165"/>
            <a:ext cx="3153009" cy="2205732"/>
          </a:xfrm>
        </p:spPr>
        <p:txBody>
          <a:bodyPr vert="horz" lIns="91440" tIns="45720" rIns="91440" bIns="45720" rtlCol="0" anchor="t">
            <a:normAutofit/>
          </a:bodyPr>
          <a:lstStyle/>
          <a:p>
            <a:pPr algn="r" defTabSz="914400">
              <a:lnSpc>
                <a:spcPct val="90000"/>
              </a:lnSpc>
              <a:spcBef>
                <a:spcPts val="1000"/>
              </a:spcBef>
            </a:pPr>
            <a:endParaRPr lang="en-US" sz="1600" kern="120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928939"/>
            <a:ext cx="294894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6">
            <a:extLst>
              <a:ext uri="{FF2B5EF4-FFF2-40B4-BE49-F238E27FC236}">
                <a16:creationId xmlns:a16="http://schemas.microsoft.com/office/drawing/2014/main" id="{EB971645-D26D-C14A-9542-62EC0350C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46143"/>
            <a:ext cx="4094602" cy="5166690"/>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925596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fontAlgn="auto" hangingPunct="1">
              <a:spcAft>
                <a:spcPts val="0"/>
              </a:spcAft>
              <a:defRPr/>
            </a:pPr>
            <a:r>
              <a:rPr lang="en-US" sz="4000" dirty="0">
                <a:latin typeface="Avenir Roman" panose="02000503020000020003" pitchFamily="2" charset="0"/>
              </a:rPr>
              <a:t>Types of Manipulation</a:t>
            </a:r>
          </a:p>
        </p:txBody>
      </p:sp>
      <p:sp>
        <p:nvSpPr>
          <p:cNvPr id="2" name="Text Placeholder 1">
            <a:extLst>
              <a:ext uri="{FF2B5EF4-FFF2-40B4-BE49-F238E27FC236}">
                <a16:creationId xmlns:a16="http://schemas.microsoft.com/office/drawing/2014/main" id="{08E64769-AE08-9E49-9239-03DB85AB62B3}"/>
              </a:ext>
            </a:extLst>
          </p:cNvPr>
          <p:cNvSpPr>
            <a:spLocks noGrp="1"/>
          </p:cNvSpPr>
          <p:nvPr>
            <p:ph type="body" idx="1"/>
          </p:nvPr>
        </p:nvSpPr>
        <p:spPr>
          <a:xfrm>
            <a:off x="457200" y="1220778"/>
            <a:ext cx="8229600" cy="639762"/>
          </a:xfrm>
        </p:spPr>
        <p:txBody>
          <a:bodyPr>
            <a:noAutofit/>
          </a:bodyPr>
          <a:lstStyle/>
          <a:p>
            <a:r>
              <a:rPr lang="en-US" dirty="0">
                <a:solidFill>
                  <a:srgbClr val="0432FF"/>
                </a:solidFill>
                <a:latin typeface="Avenir Roman" panose="02000503020000020003" pitchFamily="2" charset="0"/>
              </a:rPr>
              <a:t>Straightforward</a:t>
            </a:r>
            <a:r>
              <a:rPr lang="en-US" dirty="0">
                <a:latin typeface="Avenir Roman" panose="02000503020000020003" pitchFamily="2" charset="0"/>
              </a:rPr>
              <a:t> Manipulation</a:t>
            </a:r>
          </a:p>
        </p:txBody>
      </p:sp>
      <p:sp>
        <p:nvSpPr>
          <p:cNvPr id="16387" name="Content Placeholder 2"/>
          <p:cNvSpPr>
            <a:spLocks noGrp="1"/>
          </p:cNvSpPr>
          <p:nvPr>
            <p:ph sz="half" idx="2"/>
          </p:nvPr>
        </p:nvSpPr>
        <p:spPr>
          <a:xfrm>
            <a:off x="457200" y="2028825"/>
            <a:ext cx="8229600" cy="4097338"/>
          </a:xfrm>
        </p:spPr>
        <p:txBody>
          <a:bodyPr>
            <a:noAutofit/>
          </a:bodyPr>
          <a:lstStyle/>
          <a:p>
            <a:pPr>
              <a:spcAft>
                <a:spcPts val="600"/>
              </a:spcAft>
            </a:pPr>
            <a:r>
              <a:rPr lang="en-US" dirty="0">
                <a:latin typeface="Arial" charset="0"/>
                <a:ea typeface="MS PGothic" charset="0"/>
              </a:rPr>
              <a:t>Most studies utilize straightforward manipulation</a:t>
            </a:r>
          </a:p>
          <a:p>
            <a:pPr>
              <a:spcAft>
                <a:spcPts val="600"/>
              </a:spcAft>
            </a:pPr>
            <a:r>
              <a:rPr lang="en-US" dirty="0">
                <a:latin typeface="Arial" charset="0"/>
                <a:ea typeface="MS PGothic" charset="0"/>
              </a:rPr>
              <a:t>Levels may be different types of stimuli or environment</a:t>
            </a:r>
          </a:p>
          <a:p>
            <a:pPr>
              <a:spcAft>
                <a:spcPts val="600"/>
              </a:spcAft>
            </a:pPr>
            <a:r>
              <a:rPr lang="en-US" dirty="0">
                <a:latin typeface="Arial" charset="0"/>
                <a:ea typeface="MS PGothic" charset="0"/>
              </a:rPr>
              <a:t>Easy to interpret</a:t>
            </a:r>
          </a:p>
          <a:p>
            <a:pPr lvl="1">
              <a:spcAft>
                <a:spcPts val="600"/>
              </a:spcAft>
            </a:pPr>
            <a:r>
              <a:rPr lang="en-US" sz="2200" i="1" dirty="0">
                <a:latin typeface="Arial" charset="0"/>
                <a:ea typeface="MS PGothic" charset="0"/>
              </a:rPr>
              <a:t>e.g., </a:t>
            </a:r>
            <a:r>
              <a:rPr lang="en-US" sz="2200" dirty="0">
                <a:latin typeface="Arial" charset="0"/>
                <a:ea typeface="MS PGothic" charset="0"/>
              </a:rPr>
              <a:t>Loftus’ Loaded Questions study (No leading question/Leading question)</a:t>
            </a:r>
          </a:p>
        </p:txBody>
      </p:sp>
    </p:spTree>
    <p:extLst>
      <p:ext uri="{BB962C8B-B14F-4D97-AF65-F5344CB8AC3E}">
        <p14:creationId xmlns:p14="http://schemas.microsoft.com/office/powerpoint/2010/main" val="202633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fontAlgn="auto" hangingPunct="1">
              <a:spcAft>
                <a:spcPts val="0"/>
              </a:spcAft>
              <a:defRPr/>
            </a:pPr>
            <a:r>
              <a:rPr lang="en-US" sz="4000" dirty="0">
                <a:latin typeface="Avenir Roman" panose="02000503020000020003" pitchFamily="2" charset="0"/>
              </a:rPr>
              <a:t>Types of Manipulation</a:t>
            </a:r>
          </a:p>
        </p:txBody>
      </p:sp>
      <p:sp>
        <p:nvSpPr>
          <p:cNvPr id="3" name="Text Placeholder 2">
            <a:extLst>
              <a:ext uri="{FF2B5EF4-FFF2-40B4-BE49-F238E27FC236}">
                <a16:creationId xmlns:a16="http://schemas.microsoft.com/office/drawing/2014/main" id="{F87EB9F0-3853-BB4C-910A-ADB18540E80C}"/>
              </a:ext>
            </a:extLst>
          </p:cNvPr>
          <p:cNvSpPr>
            <a:spLocks noGrp="1"/>
          </p:cNvSpPr>
          <p:nvPr>
            <p:ph type="body" sz="quarter" idx="3"/>
          </p:nvPr>
        </p:nvSpPr>
        <p:spPr>
          <a:xfrm>
            <a:off x="457201" y="1220778"/>
            <a:ext cx="8229600" cy="639762"/>
          </a:xfrm>
        </p:spPr>
        <p:txBody>
          <a:bodyPr/>
          <a:lstStyle/>
          <a:p>
            <a:r>
              <a:rPr lang="en-US" dirty="0">
                <a:solidFill>
                  <a:srgbClr val="0432FF"/>
                </a:solidFill>
                <a:latin typeface="Avenir Roman" panose="02000503020000020003" pitchFamily="2" charset="0"/>
              </a:rPr>
              <a:t>Staged</a:t>
            </a:r>
            <a:r>
              <a:rPr lang="en-US" dirty="0">
                <a:latin typeface="Avenir Roman" panose="02000503020000020003" pitchFamily="2" charset="0"/>
              </a:rPr>
              <a:t> Manipulation (a.k.a. Event Manipulation)</a:t>
            </a:r>
          </a:p>
        </p:txBody>
      </p:sp>
      <p:sp>
        <p:nvSpPr>
          <p:cNvPr id="4" name="Content Placeholder 3">
            <a:extLst>
              <a:ext uri="{FF2B5EF4-FFF2-40B4-BE49-F238E27FC236}">
                <a16:creationId xmlns:a16="http://schemas.microsoft.com/office/drawing/2014/main" id="{C2F8CC17-077F-FF40-A39F-03C7D4076062}"/>
              </a:ext>
            </a:extLst>
          </p:cNvPr>
          <p:cNvSpPr>
            <a:spLocks noGrp="1"/>
          </p:cNvSpPr>
          <p:nvPr>
            <p:ph sz="quarter" idx="4"/>
          </p:nvPr>
        </p:nvSpPr>
        <p:spPr>
          <a:xfrm>
            <a:off x="457201" y="2000250"/>
            <a:ext cx="8229600" cy="4125913"/>
          </a:xfrm>
        </p:spPr>
        <p:txBody>
          <a:bodyPr>
            <a:noAutofit/>
          </a:bodyPr>
          <a:lstStyle/>
          <a:p>
            <a:pPr>
              <a:spcAft>
                <a:spcPts val="600"/>
              </a:spcAft>
            </a:pPr>
            <a:r>
              <a:rPr lang="en-US" dirty="0">
                <a:latin typeface="Arial" charset="0"/>
                <a:ea typeface="MS PGothic" charset="0"/>
              </a:rPr>
              <a:t>Can get complicated</a:t>
            </a:r>
          </a:p>
          <a:p>
            <a:pPr>
              <a:spcAft>
                <a:spcPts val="600"/>
              </a:spcAft>
            </a:pPr>
            <a:r>
              <a:rPr lang="en-US" dirty="0">
                <a:latin typeface="Arial" charset="0"/>
                <a:ea typeface="MS PGothic" charset="0"/>
              </a:rPr>
              <a:t>Use of a confederate or accomplice</a:t>
            </a:r>
          </a:p>
          <a:p>
            <a:pPr>
              <a:spcAft>
                <a:spcPts val="600"/>
              </a:spcAft>
            </a:pPr>
            <a:r>
              <a:rPr lang="en-US" dirty="0">
                <a:latin typeface="Arial" charset="0"/>
                <a:ea typeface="MS PGothic" charset="0"/>
              </a:rPr>
              <a:t>Designed to get participants involved in a “real” experience</a:t>
            </a:r>
          </a:p>
          <a:p>
            <a:pPr>
              <a:spcAft>
                <a:spcPts val="600"/>
              </a:spcAft>
            </a:pPr>
            <a:r>
              <a:rPr lang="en-US" dirty="0">
                <a:latin typeface="Arial" charset="0"/>
                <a:ea typeface="MS PGothic" charset="0"/>
              </a:rPr>
              <a:t>May be difficult to replicate</a:t>
            </a:r>
          </a:p>
          <a:p>
            <a:pPr lvl="1">
              <a:spcAft>
                <a:spcPts val="600"/>
              </a:spcAft>
            </a:pPr>
            <a:r>
              <a:rPr lang="en-US" sz="2200" i="1" dirty="0">
                <a:latin typeface="Arial" charset="0"/>
                <a:ea typeface="MS PGothic" charset="0"/>
              </a:rPr>
              <a:t>e.g.,</a:t>
            </a:r>
            <a:r>
              <a:rPr lang="en-US" sz="2200" dirty="0">
                <a:latin typeface="Arial" charset="0"/>
                <a:ea typeface="MS PGothic" charset="0"/>
              </a:rPr>
              <a:t> authority figure present and heart patient “learner”</a:t>
            </a:r>
            <a:endParaRPr lang="en-US" sz="2200" i="1" dirty="0">
              <a:latin typeface="Arial" charset="0"/>
              <a:ea typeface="MS PGothic" charset="0"/>
            </a:endParaRPr>
          </a:p>
        </p:txBody>
      </p:sp>
    </p:spTree>
    <p:extLst>
      <p:ext uri="{BB962C8B-B14F-4D97-AF65-F5344CB8AC3E}">
        <p14:creationId xmlns:p14="http://schemas.microsoft.com/office/powerpoint/2010/main" val="2311648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152400"/>
            <a:ext cx="8305800" cy="1371600"/>
          </a:xfrm>
        </p:spPr>
        <p:txBody>
          <a:bodyPr>
            <a:normAutofit/>
          </a:bodyPr>
          <a:lstStyle/>
          <a:p>
            <a:pPr eaLnBrk="1" fontAlgn="auto" hangingPunct="1">
              <a:spcAft>
                <a:spcPts val="0"/>
              </a:spcAft>
              <a:defRPr/>
            </a:pPr>
            <a:r>
              <a:rPr lang="en-US" sz="4000" dirty="0">
                <a:latin typeface="Avenir Roman" panose="02000503020000020003" pitchFamily="2" charset="0"/>
              </a:rPr>
              <a:t>Manipulation</a:t>
            </a:r>
            <a:r>
              <a:rPr lang="en-US" sz="4000" dirty="0">
                <a:solidFill>
                  <a:srgbClr val="D2533C"/>
                </a:solidFill>
                <a:latin typeface="Avenir Roman" panose="02000503020000020003" pitchFamily="2" charset="0"/>
              </a:rPr>
              <a:t> </a:t>
            </a:r>
            <a:r>
              <a:rPr lang="en-US" sz="4000" dirty="0">
                <a:latin typeface="Avenir Roman" panose="02000503020000020003" pitchFamily="2" charset="0"/>
              </a:rPr>
              <a:t>Strength</a:t>
            </a:r>
          </a:p>
        </p:txBody>
      </p:sp>
      <p:sp>
        <p:nvSpPr>
          <p:cNvPr id="10243" name="Content Placeholder 2"/>
          <p:cNvSpPr>
            <a:spLocks noGrp="1"/>
          </p:cNvSpPr>
          <p:nvPr>
            <p:ph idx="1"/>
          </p:nvPr>
        </p:nvSpPr>
        <p:spPr>
          <a:xfrm>
            <a:off x="457200" y="1752600"/>
            <a:ext cx="8153400" cy="4373563"/>
          </a:xfrm>
        </p:spPr>
        <p:txBody>
          <a:bodyPr/>
          <a:lstStyle/>
          <a:p>
            <a:pPr eaLnBrk="1" hangingPunct="1"/>
            <a:r>
              <a:rPr lang="en-US" sz="2800" dirty="0">
                <a:latin typeface="Arial" charset="0"/>
                <a:ea typeface="MS PGothic" charset="0"/>
              </a:rPr>
              <a:t>Strong manipulation </a:t>
            </a:r>
            <a:r>
              <a:rPr lang="en-US" sz="2800" dirty="0">
                <a:latin typeface="Arial" charset="0"/>
                <a:ea typeface="MS PGothic" charset="0"/>
                <a:sym typeface="Wingdings" charset="0"/>
              </a:rPr>
              <a:t> </a:t>
            </a:r>
            <a:r>
              <a:rPr lang="en-US" sz="2800" dirty="0">
                <a:latin typeface="Arial" charset="0"/>
                <a:ea typeface="MS PGothic" charset="0"/>
              </a:rPr>
              <a:t>maximizes differences between groups</a:t>
            </a:r>
          </a:p>
          <a:p>
            <a:pPr lvl="1" eaLnBrk="1" hangingPunct="1"/>
            <a:r>
              <a:rPr lang="en-US" sz="2400" i="1" dirty="0">
                <a:latin typeface="Arial" charset="0"/>
                <a:ea typeface="MS PGothic" charset="0"/>
              </a:rPr>
              <a:t>i.e., </a:t>
            </a:r>
            <a:r>
              <a:rPr lang="en-US" sz="2400" dirty="0">
                <a:latin typeface="Arial" charset="0"/>
                <a:ea typeface="MS PGothic" charset="0"/>
              </a:rPr>
              <a:t>no treatment vs. full treatment</a:t>
            </a:r>
            <a:endParaRPr lang="en-US" sz="2400" i="1" dirty="0">
              <a:latin typeface="Arial" charset="0"/>
              <a:ea typeface="MS PGothic" charset="0"/>
            </a:endParaRPr>
          </a:p>
        </p:txBody>
      </p:sp>
      <p:pic>
        <p:nvPicPr>
          <p:cNvPr id="10244" name="Picture 6" descr="\\vsfile02\home-f-l\Kaori.Germano\My Documents\My Pictures\experimental desig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3392488"/>
            <a:ext cx="5067300" cy="296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82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eaLnBrk="1" fontAlgn="auto" hangingPunct="1">
              <a:spcAft>
                <a:spcPts val="0"/>
              </a:spcAft>
              <a:defRPr/>
            </a:pPr>
            <a:r>
              <a:rPr lang="en-US" sz="4000" dirty="0">
                <a:solidFill>
                  <a:srgbClr val="D1282E"/>
                </a:solidFill>
                <a:latin typeface="Avenir Roman" panose="02000503020000020003" pitchFamily="2" charset="0"/>
              </a:rPr>
              <a:t>Example</a:t>
            </a:r>
          </a:p>
        </p:txBody>
      </p:sp>
      <p:sp>
        <p:nvSpPr>
          <p:cNvPr id="17411" name="Content Placeholder 2"/>
          <p:cNvSpPr>
            <a:spLocks noGrp="1"/>
          </p:cNvSpPr>
          <p:nvPr>
            <p:ph idx="1"/>
          </p:nvPr>
        </p:nvSpPr>
        <p:spPr/>
        <p:txBody>
          <a:bodyPr rtlCol="0">
            <a:normAutofit/>
          </a:bodyPr>
          <a:lstStyle/>
          <a:p>
            <a:pPr eaLnBrk="1" fontAlgn="auto" hangingPunct="1">
              <a:spcAft>
                <a:spcPts val="0"/>
              </a:spcAft>
              <a:buFont typeface="Wingdings 2" pitchFamily="18" charset="2"/>
              <a:buNone/>
              <a:defRPr/>
            </a:pPr>
            <a:r>
              <a:rPr lang="en-US" altLang="en-US" i="1" dirty="0">
                <a:solidFill>
                  <a:schemeClr val="accent5"/>
                </a:solidFill>
                <a:latin typeface="Avenir Roman" panose="02000503020000020003" pitchFamily="2" charset="0"/>
              </a:rPr>
              <a:t>Study on Attitude Similarity and Liking</a:t>
            </a:r>
          </a:p>
          <a:p>
            <a:pPr eaLnBrk="1" fontAlgn="auto" hangingPunct="1">
              <a:spcAft>
                <a:spcPts val="0"/>
              </a:spcAft>
              <a:buFont typeface="Arial" panose="020B0604020202020204" pitchFamily="34" charset="0"/>
              <a:buNone/>
              <a:defRPr/>
            </a:pPr>
            <a:r>
              <a:rPr lang="en-US" altLang="en-US" dirty="0">
                <a:latin typeface="Avenir Roman" panose="02000503020000020003" pitchFamily="2" charset="0"/>
              </a:rPr>
              <a:t>Do birds of a feather flock together?</a:t>
            </a:r>
          </a:p>
          <a:p>
            <a:pPr eaLnBrk="1" fontAlgn="auto" hangingPunct="1">
              <a:spcAft>
                <a:spcPts val="0"/>
              </a:spcAft>
              <a:buFont typeface="Arial" panose="020B0604020202020204" pitchFamily="34" charset="0"/>
              <a:buNone/>
              <a:defRPr/>
            </a:pPr>
            <a:endParaRPr lang="en-US" altLang="en-US" dirty="0">
              <a:ea typeface="+mn-ea"/>
              <a:cs typeface="+mn-cs"/>
            </a:endParaRPr>
          </a:p>
        </p:txBody>
      </p:sp>
      <p:pic>
        <p:nvPicPr>
          <p:cNvPr id="11268" name="Picture 8" descr="coz23425_09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06700"/>
            <a:ext cx="3595688"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
          <p:cNvSpPr txBox="1">
            <a:spLocks/>
          </p:cNvSpPr>
          <p:nvPr/>
        </p:nvSpPr>
        <p:spPr bwMode="auto">
          <a:xfrm>
            <a:off x="4495800" y="2819399"/>
            <a:ext cx="4343400" cy="3306763"/>
          </a:xfrm>
          <a:prstGeom prst="rect">
            <a:avLst/>
          </a:prstGeom>
          <a:noFill/>
          <a:ln w="9525">
            <a:noFill/>
            <a:miter lim="800000"/>
            <a:headEnd/>
            <a:tailEnd/>
          </a:ln>
        </p:spPr>
        <p:txBody>
          <a:bodyPr/>
          <a:lstStyle/>
          <a:p>
            <a:pPr marL="273050" indent="-273050">
              <a:spcBef>
                <a:spcPct val="20000"/>
              </a:spcBef>
              <a:buClr>
                <a:schemeClr val="accent1"/>
              </a:buClr>
              <a:buSzPct val="85000"/>
              <a:buFont typeface="Wingdings 2" pitchFamily="18" charset="2"/>
              <a:buChar char=""/>
              <a:defRPr/>
            </a:pPr>
            <a:r>
              <a:rPr lang="en-US" sz="2000" dirty="0">
                <a:solidFill>
                  <a:schemeClr val="tx2"/>
                </a:solidFill>
                <a:latin typeface="+mn-lt"/>
                <a:ea typeface="MS PGothic" panose="020B0600070205080204" pitchFamily="34" charset="-128"/>
                <a:cs typeface="+mn-cs"/>
              </a:rPr>
              <a:t>IV: Similarity; DV: Liking</a:t>
            </a:r>
          </a:p>
          <a:p>
            <a:pPr marL="273050" indent="-273050">
              <a:spcBef>
                <a:spcPct val="20000"/>
              </a:spcBef>
              <a:buClr>
                <a:schemeClr val="accent1"/>
              </a:buClr>
              <a:buSzPct val="85000"/>
              <a:buFont typeface="Wingdings 2" pitchFamily="18" charset="2"/>
              <a:buChar char=""/>
              <a:defRPr/>
            </a:pPr>
            <a:r>
              <a:rPr lang="en-US" sz="2000" dirty="0">
                <a:solidFill>
                  <a:schemeClr val="tx2"/>
                </a:solidFill>
                <a:latin typeface="+mn-lt"/>
                <a:ea typeface="MS PGothic" panose="020B0600070205080204" pitchFamily="34" charset="-128"/>
                <a:cs typeface="+mn-cs"/>
              </a:rPr>
              <a:t>1,1 = least similarity, least liking</a:t>
            </a:r>
          </a:p>
          <a:p>
            <a:pPr marL="273050" indent="-273050">
              <a:spcBef>
                <a:spcPct val="20000"/>
              </a:spcBef>
              <a:buClr>
                <a:schemeClr val="accent1"/>
              </a:buClr>
              <a:buSzPct val="85000"/>
              <a:buFont typeface="Wingdings 2" pitchFamily="18" charset="2"/>
              <a:buChar char=""/>
              <a:defRPr/>
            </a:pPr>
            <a:r>
              <a:rPr lang="en-US" sz="2000" dirty="0">
                <a:solidFill>
                  <a:schemeClr val="tx2"/>
                </a:solidFill>
                <a:latin typeface="+mn-lt"/>
                <a:ea typeface="MS PGothic" panose="020B0600070205080204" pitchFamily="34" charset="-128"/>
                <a:cs typeface="+mn-cs"/>
              </a:rPr>
              <a:t>10,10 = most similarity, most liking</a:t>
            </a:r>
          </a:p>
          <a:p>
            <a:pPr marL="273050" indent="-273050">
              <a:spcBef>
                <a:spcPct val="20000"/>
              </a:spcBef>
              <a:buClr>
                <a:schemeClr val="accent1"/>
              </a:buClr>
              <a:buSzPct val="85000"/>
              <a:buFont typeface="Wingdings 2" pitchFamily="18" charset="2"/>
              <a:buChar char=""/>
              <a:defRPr/>
            </a:pPr>
            <a:endParaRPr lang="en-US" sz="2000" dirty="0">
              <a:solidFill>
                <a:schemeClr val="tx2"/>
              </a:solidFill>
              <a:latin typeface="+mn-lt"/>
              <a:ea typeface="MS PGothic" panose="020B0600070205080204" pitchFamily="34" charset="-128"/>
              <a:cs typeface="+mn-cs"/>
            </a:endParaRPr>
          </a:p>
          <a:p>
            <a:pPr>
              <a:spcBef>
                <a:spcPct val="20000"/>
              </a:spcBef>
              <a:buClr>
                <a:schemeClr val="accent1"/>
              </a:buClr>
              <a:buSzPct val="85000"/>
              <a:defRPr/>
            </a:pPr>
            <a:r>
              <a:rPr lang="en-US" sz="2000" b="1" dirty="0">
                <a:solidFill>
                  <a:schemeClr val="accent3"/>
                </a:solidFill>
                <a:latin typeface="+mn-lt"/>
                <a:ea typeface="MS PGothic" panose="020B0600070205080204" pitchFamily="34" charset="-128"/>
                <a:cs typeface="+mn-cs"/>
              </a:rPr>
              <a:t>A strong manipulation would be comparing 1,1 to 10,10</a:t>
            </a:r>
          </a:p>
          <a:p>
            <a:pPr>
              <a:spcBef>
                <a:spcPct val="20000"/>
              </a:spcBef>
              <a:buClr>
                <a:schemeClr val="accent1"/>
              </a:buClr>
              <a:buSzPct val="85000"/>
              <a:defRPr/>
            </a:pPr>
            <a:endParaRPr lang="en-US" sz="2000" b="1" dirty="0">
              <a:solidFill>
                <a:schemeClr val="accent3"/>
              </a:solidFill>
              <a:latin typeface="+mn-lt"/>
              <a:ea typeface="MS PGothic" panose="020B0600070205080204" pitchFamily="34" charset="-128"/>
              <a:cs typeface="+mn-cs"/>
            </a:endParaRPr>
          </a:p>
          <a:p>
            <a:pPr>
              <a:spcBef>
                <a:spcPct val="20000"/>
              </a:spcBef>
              <a:buClr>
                <a:schemeClr val="accent1"/>
              </a:buClr>
              <a:buSzPct val="85000"/>
              <a:defRPr/>
            </a:pPr>
            <a:r>
              <a:rPr lang="en-US" sz="2000" b="1" dirty="0">
                <a:solidFill>
                  <a:schemeClr val="accent3"/>
                </a:solidFill>
                <a:ea typeface="MS PGothic" panose="020B0600070205080204" pitchFamily="34" charset="-128"/>
              </a:rPr>
              <a:t>However, there are times that you need more nuanced information</a:t>
            </a:r>
            <a:endParaRPr lang="en-US" sz="2000" b="1" dirty="0">
              <a:solidFill>
                <a:schemeClr val="accent3"/>
              </a:solidFill>
              <a:latin typeface="+mn-lt"/>
              <a:ea typeface="MS PGothic" panose="020B0600070205080204" pitchFamily="34" charset="-128"/>
              <a:cs typeface="+mn-cs"/>
            </a:endParaRPr>
          </a:p>
          <a:p>
            <a:pPr marL="273050" indent="-273050">
              <a:spcBef>
                <a:spcPct val="20000"/>
              </a:spcBef>
              <a:buClr>
                <a:schemeClr val="accent1"/>
              </a:buClr>
              <a:buSzPct val="85000"/>
              <a:buFont typeface="Wingdings 2" pitchFamily="18" charset="2"/>
              <a:buChar char=""/>
              <a:defRPr/>
            </a:pPr>
            <a:endParaRPr lang="en-US" sz="2200" i="1" dirty="0">
              <a:solidFill>
                <a:schemeClr val="tx2"/>
              </a:solidFill>
              <a:latin typeface="+mn-lt"/>
              <a:ea typeface="MS PGothic" panose="020B0600070205080204" pitchFamily="34" charset="-128"/>
              <a:cs typeface="+mn-cs"/>
            </a:endParaRPr>
          </a:p>
          <a:p>
            <a:pPr marL="273050" indent="-273050">
              <a:spcBef>
                <a:spcPct val="20000"/>
              </a:spcBef>
              <a:buClr>
                <a:schemeClr val="accent1"/>
              </a:buClr>
              <a:buSzPct val="85000"/>
              <a:buFont typeface="Wingdings 2" pitchFamily="18" charset="2"/>
              <a:buChar char=""/>
              <a:defRPr/>
            </a:pPr>
            <a:endParaRPr lang="en-US" sz="2200" i="1" dirty="0">
              <a:solidFill>
                <a:schemeClr val="tx2"/>
              </a:solidFill>
              <a:latin typeface="+mn-lt"/>
              <a:ea typeface="MS PGothic" panose="020B0600070205080204" pitchFamily="34" charset="-128"/>
              <a:cs typeface="+mn-cs"/>
            </a:endParaRPr>
          </a:p>
        </p:txBody>
      </p:sp>
      <p:sp>
        <p:nvSpPr>
          <p:cNvPr id="3" name="Oval 2"/>
          <p:cNvSpPr/>
          <p:nvPr/>
        </p:nvSpPr>
        <p:spPr>
          <a:xfrm>
            <a:off x="1728788" y="5053013"/>
            <a:ext cx="228600" cy="3048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Oval 6"/>
          <p:cNvSpPr/>
          <p:nvPr/>
        </p:nvSpPr>
        <p:spPr>
          <a:xfrm>
            <a:off x="4064000" y="2743200"/>
            <a:ext cx="228600" cy="3048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527833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457200" y="152400"/>
            <a:ext cx="8229600" cy="1371600"/>
          </a:xfrm>
        </p:spPr>
        <p:txBody>
          <a:bodyPr>
            <a:normAutofit/>
          </a:bodyPr>
          <a:lstStyle/>
          <a:p>
            <a:pPr eaLnBrk="1" fontAlgn="auto" hangingPunct="1">
              <a:spcAft>
                <a:spcPts val="0"/>
              </a:spcAft>
              <a:defRPr/>
            </a:pPr>
            <a:r>
              <a:rPr lang="en-US" sz="4000" dirty="0">
                <a:latin typeface="Avenir Roman" panose="02000503020000020003" pitchFamily="2" charset="0"/>
              </a:rPr>
              <a:t>Manipulation Check</a:t>
            </a:r>
          </a:p>
        </p:txBody>
      </p:sp>
      <p:sp>
        <p:nvSpPr>
          <p:cNvPr id="47107" name="Rectangle 3"/>
          <p:cNvSpPr>
            <a:spLocks noGrp="1" noChangeArrowheads="1"/>
          </p:cNvSpPr>
          <p:nvPr>
            <p:ph idx="1"/>
          </p:nvPr>
        </p:nvSpPr>
        <p:spPr>
          <a:xfrm>
            <a:off x="533400" y="1676400"/>
            <a:ext cx="8229600" cy="5029200"/>
          </a:xfrm>
        </p:spPr>
        <p:txBody>
          <a:bodyPr rtlCol="0">
            <a:normAutofit fontScale="92500" lnSpcReduction="20000"/>
          </a:bodyPr>
          <a:lstStyle/>
          <a:p>
            <a:pPr marL="0" indent="0" eaLnBrk="1" fontAlgn="auto" hangingPunct="1">
              <a:spcBef>
                <a:spcPts val="600"/>
              </a:spcBef>
              <a:buFont typeface="Wingdings" pitchFamily="2" charset="2"/>
              <a:buNone/>
              <a:defRPr/>
            </a:pPr>
            <a:r>
              <a:rPr lang="en-US" i="1" dirty="0">
                <a:latin typeface="Avenir Roman" panose="02000503020000020003" pitchFamily="2" charset="0"/>
              </a:rPr>
              <a:t>An additional measure to assess how participants perceived and interpreted the manipulation and/or to assess the direct effect of the manipulation</a:t>
            </a:r>
          </a:p>
          <a:p>
            <a:pPr marL="0" indent="0" eaLnBrk="1" fontAlgn="auto" hangingPunct="1">
              <a:spcBef>
                <a:spcPts val="600"/>
              </a:spcBef>
              <a:buFont typeface="Wingdings" pitchFamily="2" charset="2"/>
              <a:buNone/>
              <a:defRPr/>
            </a:pPr>
            <a:endParaRPr lang="en-US" sz="1200" i="1" dirty="0">
              <a:latin typeface="Avenir Roman" panose="02000503020000020003" pitchFamily="2" charset="0"/>
            </a:endParaRPr>
          </a:p>
          <a:p>
            <a:pPr marL="457200" indent="-457200" eaLnBrk="1" fontAlgn="auto" hangingPunct="1">
              <a:spcBef>
                <a:spcPts val="600"/>
              </a:spcBef>
              <a:buFont typeface="Wingdings" pitchFamily="2" charset="2"/>
              <a:buAutoNum type="arabicPeriod"/>
              <a:defRPr/>
            </a:pPr>
            <a:r>
              <a:rPr lang="en-US" dirty="0">
                <a:latin typeface="Avenir Roman" panose="02000503020000020003" pitchFamily="2" charset="0"/>
              </a:rPr>
              <a:t>Explicit measure of the IV (mood questionnaire)</a:t>
            </a:r>
          </a:p>
          <a:p>
            <a:pPr marL="457200" indent="-457200" eaLnBrk="1" fontAlgn="auto" hangingPunct="1">
              <a:spcBef>
                <a:spcPts val="600"/>
              </a:spcBef>
              <a:buFont typeface="Wingdings" pitchFamily="2" charset="2"/>
              <a:buAutoNum type="arabicPeriod"/>
              <a:defRPr/>
            </a:pPr>
            <a:r>
              <a:rPr lang="en-US" dirty="0">
                <a:latin typeface="Avenir Roman" panose="02000503020000020003" pitchFamily="2" charset="0"/>
              </a:rPr>
              <a:t>Ask questions after participation (participants)</a:t>
            </a:r>
          </a:p>
          <a:p>
            <a:pPr marL="0" indent="0" eaLnBrk="1" fontAlgn="auto" hangingPunct="1">
              <a:spcBef>
                <a:spcPts val="600"/>
              </a:spcBef>
              <a:buFont typeface="Arial" panose="020B0604020202020204" pitchFamily="34" charset="0"/>
              <a:buNone/>
              <a:defRPr/>
            </a:pPr>
            <a:endParaRPr lang="en-US" sz="2800" dirty="0">
              <a:latin typeface="Avenir Roman" panose="02000503020000020003" pitchFamily="2" charset="0"/>
            </a:endParaRPr>
          </a:p>
          <a:p>
            <a:pPr marL="609600" indent="-609600" eaLnBrk="1" fontAlgn="auto" hangingPunct="1">
              <a:spcBef>
                <a:spcPts val="600"/>
              </a:spcBef>
              <a:buFont typeface="Wingdings" pitchFamily="2" charset="2"/>
              <a:buNone/>
              <a:defRPr/>
            </a:pPr>
            <a:r>
              <a:rPr lang="en-US" dirty="0">
                <a:solidFill>
                  <a:srgbClr val="6B7D72"/>
                </a:solidFill>
                <a:latin typeface="Avenir Roman" panose="02000503020000020003" pitchFamily="2" charset="0"/>
              </a:rPr>
              <a:t>Particularly useful when there are:</a:t>
            </a:r>
          </a:p>
          <a:p>
            <a:pPr marL="1005840" lvl="2" indent="-457200" eaLnBrk="1" fontAlgn="auto" hangingPunct="1">
              <a:spcBef>
                <a:spcPts val="600"/>
              </a:spcBef>
              <a:spcAft>
                <a:spcPts val="600"/>
              </a:spcAft>
              <a:buFont typeface="Wingdings 2" pitchFamily="-48" charset="2"/>
              <a:buChar char=""/>
              <a:defRPr/>
            </a:pPr>
            <a:r>
              <a:rPr lang="en-US" dirty="0">
                <a:latin typeface="Avenir Roman" panose="02000503020000020003" pitchFamily="2" charset="0"/>
              </a:rPr>
              <a:t>Participant manipulations</a:t>
            </a:r>
          </a:p>
          <a:p>
            <a:pPr marL="1005840" lvl="2" indent="-457200" eaLnBrk="1" fontAlgn="auto" hangingPunct="1">
              <a:spcBef>
                <a:spcPts val="600"/>
              </a:spcBef>
              <a:spcAft>
                <a:spcPts val="600"/>
              </a:spcAft>
              <a:buFont typeface="Wingdings 2" pitchFamily="-48" charset="2"/>
              <a:buChar char=""/>
              <a:defRPr/>
            </a:pPr>
            <a:r>
              <a:rPr lang="en-US" dirty="0">
                <a:latin typeface="Avenir Roman" panose="02000503020000020003" pitchFamily="2" charset="0"/>
              </a:rPr>
              <a:t>Subtle manipulations</a:t>
            </a:r>
          </a:p>
          <a:p>
            <a:pPr marL="1005840" lvl="2" indent="-457200" eaLnBrk="1" fontAlgn="auto" hangingPunct="1">
              <a:spcBef>
                <a:spcPts val="600"/>
              </a:spcBef>
              <a:spcAft>
                <a:spcPts val="600"/>
              </a:spcAft>
              <a:buFont typeface="Wingdings 2" pitchFamily="-48" charset="2"/>
              <a:buChar char=""/>
              <a:defRPr/>
            </a:pPr>
            <a:r>
              <a:rPr lang="en-US" dirty="0">
                <a:latin typeface="Avenir Roman" panose="02000503020000020003" pitchFamily="2" charset="0"/>
              </a:rPr>
              <a:t>Simulations</a:t>
            </a:r>
          </a:p>
          <a:p>
            <a:pPr marL="1005840" lvl="2" indent="-457200" eaLnBrk="1" fontAlgn="auto" hangingPunct="1">
              <a:spcBef>
                <a:spcPts val="600"/>
              </a:spcBef>
              <a:spcAft>
                <a:spcPts val="600"/>
              </a:spcAft>
              <a:buFont typeface="Wingdings 2" pitchFamily="-48" charset="2"/>
              <a:buChar char=""/>
              <a:defRPr/>
            </a:pPr>
            <a:r>
              <a:rPr lang="en-US" dirty="0">
                <a:latin typeface="Avenir Roman" panose="02000503020000020003" pitchFamily="2" charset="0"/>
              </a:rPr>
              <a:t>Placebo Controls</a:t>
            </a:r>
          </a:p>
        </p:txBody>
      </p:sp>
    </p:spTree>
    <p:extLst>
      <p:ext uri="{BB962C8B-B14F-4D97-AF65-F5344CB8AC3E}">
        <p14:creationId xmlns:p14="http://schemas.microsoft.com/office/powerpoint/2010/main" val="81301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7107">
                                            <p:txEl>
                                              <p:pRg st="2" end="2"/>
                                            </p:txEl>
                                          </p:spTgt>
                                        </p:tgtEl>
                                        <p:attrNameLst>
                                          <p:attrName>style.visibility</p:attrName>
                                        </p:attrNameLst>
                                      </p:cBhvr>
                                      <p:to>
                                        <p:strVal val="visible"/>
                                      </p:to>
                                    </p:set>
                                    <p:animEffect transition="in" filter="box(in)">
                                      <p:cBhvr>
                                        <p:cTn id="7" dur="500"/>
                                        <p:tgtEl>
                                          <p:spTgt spid="47107">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7107">
                                            <p:txEl>
                                              <p:pRg st="3" end="3"/>
                                            </p:txEl>
                                          </p:spTgt>
                                        </p:tgtEl>
                                        <p:attrNameLst>
                                          <p:attrName>style.visibility</p:attrName>
                                        </p:attrNameLst>
                                      </p:cBhvr>
                                      <p:to>
                                        <p:strVal val="visible"/>
                                      </p:to>
                                    </p:set>
                                    <p:animEffect transition="in" filter="box(in)">
                                      <p:cBhvr>
                                        <p:cTn id="10" dur="500"/>
                                        <p:tgtEl>
                                          <p:spTgt spid="47107">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47107">
                                            <p:txEl>
                                              <p:pRg st="5" end="5"/>
                                            </p:txEl>
                                          </p:spTgt>
                                        </p:tgtEl>
                                        <p:attrNameLst>
                                          <p:attrName>style.visibility</p:attrName>
                                        </p:attrNameLst>
                                      </p:cBhvr>
                                      <p:to>
                                        <p:strVal val="visible"/>
                                      </p:to>
                                    </p:set>
                                    <p:animEffect transition="in" filter="box(in)">
                                      <p:cBhvr>
                                        <p:cTn id="15" dur="500"/>
                                        <p:tgtEl>
                                          <p:spTgt spid="47107">
                                            <p:txEl>
                                              <p:pRg st="5" end="5"/>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47107">
                                            <p:txEl>
                                              <p:pRg st="6" end="6"/>
                                            </p:txEl>
                                          </p:spTgt>
                                        </p:tgtEl>
                                        <p:attrNameLst>
                                          <p:attrName>style.visibility</p:attrName>
                                        </p:attrNameLst>
                                      </p:cBhvr>
                                      <p:to>
                                        <p:strVal val="visible"/>
                                      </p:to>
                                    </p:set>
                                    <p:animEffect transition="in" filter="box(in)">
                                      <p:cBhvr>
                                        <p:cTn id="18" dur="500"/>
                                        <p:tgtEl>
                                          <p:spTgt spid="47107">
                                            <p:txEl>
                                              <p:pRg st="6" end="6"/>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47107">
                                            <p:txEl>
                                              <p:pRg st="7" end="7"/>
                                            </p:txEl>
                                          </p:spTgt>
                                        </p:tgtEl>
                                        <p:attrNameLst>
                                          <p:attrName>style.visibility</p:attrName>
                                        </p:attrNameLst>
                                      </p:cBhvr>
                                      <p:to>
                                        <p:strVal val="visible"/>
                                      </p:to>
                                    </p:set>
                                    <p:animEffect transition="in" filter="box(in)">
                                      <p:cBhvr>
                                        <p:cTn id="21" dur="500"/>
                                        <p:tgtEl>
                                          <p:spTgt spid="47107">
                                            <p:txEl>
                                              <p:pRg st="7" end="7"/>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47107">
                                            <p:txEl>
                                              <p:pRg st="8" end="8"/>
                                            </p:txEl>
                                          </p:spTgt>
                                        </p:tgtEl>
                                        <p:attrNameLst>
                                          <p:attrName>style.visibility</p:attrName>
                                        </p:attrNameLst>
                                      </p:cBhvr>
                                      <p:to>
                                        <p:strVal val="visible"/>
                                      </p:to>
                                    </p:set>
                                    <p:animEffect transition="in" filter="box(in)">
                                      <p:cBhvr>
                                        <p:cTn id="24" dur="500"/>
                                        <p:tgtEl>
                                          <p:spTgt spid="47107">
                                            <p:txEl>
                                              <p:pRg st="8" end="8"/>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47107">
                                            <p:txEl>
                                              <p:pRg st="9" end="9"/>
                                            </p:txEl>
                                          </p:spTgt>
                                        </p:tgtEl>
                                        <p:attrNameLst>
                                          <p:attrName>style.visibility</p:attrName>
                                        </p:attrNameLst>
                                      </p:cBhvr>
                                      <p:to>
                                        <p:strVal val="visible"/>
                                      </p:to>
                                    </p:set>
                                    <p:animEffect transition="in" filter="box(in)">
                                      <p:cBhvr>
                                        <p:cTn id="27" dur="500"/>
                                        <p:tgtEl>
                                          <p:spTgt spid="471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solidFill>
                  <a:srgbClr val="C00000"/>
                </a:solidFill>
                <a:cs typeface="+mj-cs"/>
              </a:rPr>
              <a:t>Considerations</a:t>
            </a:r>
          </a:p>
        </p:txBody>
      </p:sp>
      <p:sp>
        <p:nvSpPr>
          <p:cNvPr id="12291" name="Content Placeholder 2"/>
          <p:cNvSpPr>
            <a:spLocks noGrp="1"/>
          </p:cNvSpPr>
          <p:nvPr>
            <p:ph idx="1"/>
          </p:nvPr>
        </p:nvSpPr>
        <p:spPr/>
        <p:txBody>
          <a:bodyPr/>
          <a:lstStyle/>
          <a:p>
            <a:pPr eaLnBrk="1" hangingPunct="1"/>
            <a:r>
              <a:rPr lang="en-US" dirty="0">
                <a:latin typeface="Arial" charset="0"/>
                <a:ea typeface="MS PGothic" charset="0"/>
              </a:rPr>
              <a:t>Subtlety</a:t>
            </a:r>
          </a:p>
          <a:p>
            <a:pPr eaLnBrk="1" hangingPunct="1"/>
            <a:r>
              <a:rPr lang="en-US" dirty="0">
                <a:latin typeface="Arial" charset="0"/>
                <a:ea typeface="MS PGothic" charset="0"/>
              </a:rPr>
              <a:t>External validity (mundane &amp; psychological realism)</a:t>
            </a:r>
          </a:p>
          <a:p>
            <a:pPr eaLnBrk="1" hangingPunct="1"/>
            <a:r>
              <a:rPr lang="en-US" dirty="0">
                <a:latin typeface="Arial" charset="0"/>
                <a:ea typeface="MS PGothic" charset="0"/>
              </a:rPr>
              <a:t>Construct Validity</a:t>
            </a:r>
          </a:p>
          <a:p>
            <a:pPr eaLnBrk="1" hangingPunct="1"/>
            <a:r>
              <a:rPr lang="en-US" dirty="0">
                <a:latin typeface="Arial" charset="0"/>
                <a:ea typeface="MS PGothic" charset="0"/>
              </a:rPr>
              <a:t>Confounding variables</a:t>
            </a:r>
          </a:p>
          <a:p>
            <a:pPr eaLnBrk="1" hangingPunct="1"/>
            <a:r>
              <a:rPr lang="en-US" dirty="0">
                <a:latin typeface="Arial" charset="0"/>
                <a:ea typeface="MS PGothic" charset="0"/>
              </a:rPr>
              <a:t>Ethics</a:t>
            </a:r>
          </a:p>
          <a:p>
            <a:pPr eaLnBrk="1" hangingPunct="1"/>
            <a:r>
              <a:rPr lang="en-US" dirty="0">
                <a:latin typeface="Arial" charset="0"/>
                <a:ea typeface="MS PGothic" charset="0"/>
              </a:rPr>
              <a:t>Costs</a:t>
            </a:r>
          </a:p>
          <a:p>
            <a:pPr eaLnBrk="1" hangingPunct="1"/>
            <a:endParaRPr lang="en-US" dirty="0">
              <a:latin typeface="Arial" charset="0"/>
              <a:ea typeface="MS PGothic" charset="0"/>
            </a:endParaRPr>
          </a:p>
        </p:txBody>
      </p:sp>
    </p:spTree>
    <p:extLst>
      <p:ext uri="{BB962C8B-B14F-4D97-AF65-F5344CB8AC3E}">
        <p14:creationId xmlns:p14="http://schemas.microsoft.com/office/powerpoint/2010/main" val="251535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97"/>
          <p:cNvSpPr txBox="1">
            <a:spLocks noGrp="1"/>
          </p:cNvSpPr>
          <p:nvPr>
            <p:ph type="body" idx="1"/>
          </p:nvPr>
        </p:nvSpPr>
        <p:spPr>
          <a:xfrm>
            <a:off x="1333503" y="1190626"/>
            <a:ext cx="5829300" cy="374650"/>
          </a:xfrm>
          <a:prstGeom prst="rect">
            <a:avLst/>
          </a:prstGeom>
          <a:noFill/>
          <a:ln>
            <a:noFill/>
          </a:ln>
        </p:spPr>
        <p:txBody>
          <a:bodyPr spcFirstLastPara="1" vert="horz" wrap="square" lIns="68569" tIns="34275" rIns="68569" bIns="34275" rtlCol="0" anchor="b" anchorCtr="0">
            <a:noAutofit/>
          </a:bodyPr>
          <a:lstStyle/>
          <a:p>
            <a:pPr>
              <a:spcBef>
                <a:spcPts val="0"/>
              </a:spcBef>
              <a:buClr>
                <a:srgbClr val="000000"/>
              </a:buClr>
              <a:buSzPts val="3200"/>
            </a:pPr>
            <a:r>
              <a:rPr lang="en-US" sz="2400">
                <a:solidFill>
                  <a:srgbClr val="000000"/>
                </a:solidFill>
                <a:latin typeface="Avenir"/>
                <a:ea typeface="Avenir"/>
                <a:cs typeface="Avenir"/>
                <a:sym typeface="Avenir"/>
              </a:rPr>
              <a:t>Two Ways To Be Wrong…</a:t>
            </a:r>
            <a:endParaRPr sz="2400">
              <a:solidFill>
                <a:srgbClr val="000000"/>
              </a:solidFill>
              <a:latin typeface="Avenir"/>
              <a:ea typeface="Avenir"/>
              <a:cs typeface="Avenir"/>
              <a:sym typeface="Avenir"/>
            </a:endParaRPr>
          </a:p>
        </p:txBody>
      </p:sp>
      <p:pic>
        <p:nvPicPr>
          <p:cNvPr id="1240" name="Google Shape;1240;p97"/>
          <p:cNvPicPr preferRelativeResize="0"/>
          <p:nvPr/>
        </p:nvPicPr>
        <p:blipFill rotWithShape="1">
          <a:blip r:embed="rId3">
            <a:alphaModFix/>
          </a:blip>
          <a:srcRect l="163" t="183" r="-163" b="43978"/>
          <a:stretch/>
        </p:blipFill>
        <p:spPr>
          <a:xfrm>
            <a:off x="1346199" y="1757361"/>
            <a:ext cx="4092721" cy="2036178"/>
          </a:xfrm>
          <a:prstGeom prst="rect">
            <a:avLst/>
          </a:prstGeom>
          <a:noFill/>
          <a:ln>
            <a:noFill/>
          </a:ln>
        </p:spPr>
      </p:pic>
      <p:pic>
        <p:nvPicPr>
          <p:cNvPr id="1241" name="Google Shape;1241;p97"/>
          <p:cNvPicPr preferRelativeResize="0"/>
          <p:nvPr/>
        </p:nvPicPr>
        <p:blipFill rotWithShape="1">
          <a:blip r:embed="rId4">
            <a:alphaModFix/>
          </a:blip>
          <a:srcRect/>
          <a:stretch/>
        </p:blipFill>
        <p:spPr>
          <a:xfrm>
            <a:off x="5518352" y="1871661"/>
            <a:ext cx="2314371" cy="1703388"/>
          </a:xfrm>
          <a:prstGeom prst="rect">
            <a:avLst/>
          </a:prstGeom>
          <a:noFill/>
          <a:ln>
            <a:noFill/>
          </a:ln>
        </p:spPr>
      </p:pic>
    </p:spTree>
    <p:extLst>
      <p:ext uri="{BB962C8B-B14F-4D97-AF65-F5344CB8AC3E}">
        <p14:creationId xmlns:p14="http://schemas.microsoft.com/office/powerpoint/2010/main" val="2109261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152400"/>
            <a:ext cx="8153400" cy="1371600"/>
          </a:xfrm>
        </p:spPr>
        <p:txBody>
          <a:bodyPr>
            <a:normAutofit/>
          </a:bodyPr>
          <a:lstStyle/>
          <a:p>
            <a:pPr eaLnBrk="1" fontAlgn="auto" hangingPunct="1">
              <a:spcAft>
                <a:spcPts val="0"/>
              </a:spcAft>
              <a:defRPr/>
            </a:pPr>
            <a:r>
              <a:rPr lang="en-US" sz="4000" dirty="0">
                <a:solidFill>
                  <a:srgbClr val="D2533C"/>
                </a:solidFill>
                <a:latin typeface="Avenir Roman" panose="02000503020000020003" pitchFamily="2" charset="0"/>
              </a:rPr>
              <a:t>Can You Afford It?</a:t>
            </a:r>
          </a:p>
        </p:txBody>
      </p:sp>
      <p:sp>
        <p:nvSpPr>
          <p:cNvPr id="14339" name="Content Placeholder 2"/>
          <p:cNvSpPr>
            <a:spLocks noGrp="1"/>
          </p:cNvSpPr>
          <p:nvPr>
            <p:ph idx="1"/>
          </p:nvPr>
        </p:nvSpPr>
        <p:spPr/>
        <p:txBody>
          <a:bodyPr>
            <a:normAutofit fontScale="85000" lnSpcReduction="20000"/>
          </a:bodyPr>
          <a:lstStyle/>
          <a:p>
            <a:pPr eaLnBrk="1" hangingPunct="1"/>
            <a:r>
              <a:rPr lang="en-US" dirty="0">
                <a:latin typeface="Arial" charset="0"/>
                <a:ea typeface="MS PGothic" charset="0"/>
              </a:rPr>
              <a:t>Limited $$ equals:</a:t>
            </a:r>
          </a:p>
          <a:p>
            <a:pPr lvl="1" eaLnBrk="1" hangingPunct="1">
              <a:spcAft>
                <a:spcPts val="600"/>
              </a:spcAft>
            </a:pPr>
            <a:r>
              <a:rPr lang="en-US" dirty="0">
                <a:latin typeface="Arial" charset="0"/>
                <a:ea typeface="MS PGothic" charset="0"/>
              </a:rPr>
              <a:t>Limited use of equipment and supplies</a:t>
            </a:r>
          </a:p>
          <a:p>
            <a:pPr lvl="1" eaLnBrk="1" hangingPunct="1">
              <a:spcAft>
                <a:spcPts val="600"/>
              </a:spcAft>
            </a:pPr>
            <a:r>
              <a:rPr lang="en-US" dirty="0">
                <a:latin typeface="Arial" charset="0"/>
                <a:ea typeface="MS PGothic" charset="0"/>
              </a:rPr>
              <a:t>Limited salaries for confederates</a:t>
            </a:r>
          </a:p>
          <a:p>
            <a:pPr lvl="1" eaLnBrk="1" hangingPunct="1">
              <a:spcAft>
                <a:spcPts val="600"/>
              </a:spcAft>
            </a:pPr>
            <a:r>
              <a:rPr lang="en-US" dirty="0">
                <a:latin typeface="Arial" charset="0"/>
                <a:ea typeface="MS PGothic" charset="0"/>
              </a:rPr>
              <a:t>Limited incentives for participants</a:t>
            </a:r>
          </a:p>
          <a:p>
            <a:pPr lvl="2" eaLnBrk="1" hangingPunct="1">
              <a:spcAft>
                <a:spcPts val="600"/>
              </a:spcAft>
            </a:pPr>
            <a:r>
              <a:rPr lang="en-US" dirty="0">
                <a:latin typeface="Arial" charset="0"/>
                <a:ea typeface="MS PGothic" charset="0"/>
              </a:rPr>
              <a:t>May want a short experimental session</a:t>
            </a:r>
          </a:p>
          <a:p>
            <a:pPr lvl="2" eaLnBrk="1" hangingPunct="1">
              <a:spcAft>
                <a:spcPts val="600"/>
              </a:spcAft>
            </a:pPr>
            <a:r>
              <a:rPr lang="en-US" dirty="0">
                <a:latin typeface="Arial" charset="0"/>
                <a:ea typeface="MS PGothic" charset="0"/>
              </a:rPr>
              <a:t>Difficult to recruit participants for multi-session studies or follow-ups</a:t>
            </a:r>
          </a:p>
          <a:p>
            <a:pPr lvl="1" eaLnBrk="1" hangingPunct="1">
              <a:spcAft>
                <a:spcPts val="600"/>
              </a:spcAft>
            </a:pPr>
            <a:r>
              <a:rPr lang="en-US" dirty="0">
                <a:latin typeface="Arial" charset="0"/>
                <a:ea typeface="MS PGothic" charset="0"/>
              </a:rPr>
              <a:t>Limited space to conduct experiments</a:t>
            </a:r>
          </a:p>
          <a:p>
            <a:pPr lvl="1" eaLnBrk="1" hangingPunct="1">
              <a:spcAft>
                <a:spcPts val="600"/>
              </a:spcAft>
            </a:pPr>
            <a:endParaRPr lang="en-US" dirty="0">
              <a:latin typeface="Arial" charset="0"/>
              <a:ea typeface="MS PGothic" charset="0"/>
            </a:endParaRPr>
          </a:p>
          <a:p>
            <a:pPr eaLnBrk="1" hangingPunct="1">
              <a:buFont typeface="Wingdings 2" charset="0"/>
              <a:buNone/>
            </a:pPr>
            <a:r>
              <a:rPr lang="en-US" dirty="0">
                <a:latin typeface="Arial" charset="0"/>
                <a:ea typeface="MS PGothic" charset="0"/>
              </a:rPr>
              <a:t>…which is why most use </a:t>
            </a:r>
            <a:r>
              <a:rPr lang="en-US" dirty="0">
                <a:solidFill>
                  <a:srgbClr val="EB641B"/>
                </a:solidFill>
                <a:latin typeface="Arial" charset="0"/>
                <a:ea typeface="MS PGothic" charset="0"/>
              </a:rPr>
              <a:t>straightforward</a:t>
            </a:r>
            <a:r>
              <a:rPr lang="en-US" dirty="0">
                <a:latin typeface="Arial" charset="0"/>
                <a:ea typeface="MS PGothic" charset="0"/>
              </a:rPr>
              <a:t> manipulation</a:t>
            </a:r>
          </a:p>
        </p:txBody>
      </p:sp>
    </p:spTree>
    <p:extLst>
      <p:ext uri="{BB962C8B-B14F-4D97-AF65-F5344CB8AC3E}">
        <p14:creationId xmlns:p14="http://schemas.microsoft.com/office/powerpoint/2010/main" val="131899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8"/>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rgbClr val="000000"/>
              </a:buClr>
              <a:buSzPts val="4400"/>
            </a:pPr>
            <a:r>
              <a:rPr lang="en-US" cap="none">
                <a:solidFill>
                  <a:srgbClr val="000000"/>
                </a:solidFill>
                <a:latin typeface="Avenir"/>
                <a:ea typeface="Avenir"/>
                <a:cs typeface="Avenir"/>
                <a:sym typeface="Avenir"/>
              </a:rPr>
              <a:t>Type I Errors (</a:t>
            </a:r>
            <a:r>
              <a:rPr lang="en-US" b="1" cap="none">
                <a:solidFill>
                  <a:srgbClr val="000000"/>
                </a:solidFill>
                <a:latin typeface="Times"/>
                <a:ea typeface="Times"/>
                <a:cs typeface="Times"/>
                <a:sym typeface="Times"/>
              </a:rPr>
              <a:t>α</a:t>
            </a:r>
            <a:r>
              <a:rPr lang="en-US" cap="none">
                <a:solidFill>
                  <a:srgbClr val="000000"/>
                </a:solidFill>
                <a:latin typeface="Avenir"/>
                <a:ea typeface="Avenir"/>
                <a:cs typeface="Avenir"/>
                <a:sym typeface="Avenir"/>
              </a:rPr>
              <a:t>)</a:t>
            </a:r>
            <a:endParaRPr/>
          </a:p>
        </p:txBody>
      </p:sp>
      <p:sp>
        <p:nvSpPr>
          <p:cNvPr id="1249" name="Google Shape;1249;p98"/>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Autofit/>
          </a:bodyPr>
          <a:lstStyle/>
          <a:p>
            <a:pPr marL="257175" indent="-257175">
              <a:spcBef>
                <a:spcPts val="0"/>
              </a:spcBef>
              <a:buClr>
                <a:schemeClr val="dk1"/>
              </a:buClr>
              <a:buSzPts val="2400"/>
            </a:pPr>
            <a:r>
              <a:rPr lang="en-US" sz="1800">
                <a:latin typeface="Avenir"/>
                <a:ea typeface="Avenir"/>
                <a:cs typeface="Avenir"/>
                <a:sym typeface="Avenir"/>
              </a:rPr>
              <a:t>A </a:t>
            </a:r>
            <a:r>
              <a:rPr lang="en-US" sz="1800">
                <a:solidFill>
                  <a:srgbClr val="000000"/>
                </a:solidFill>
                <a:latin typeface="Avenir"/>
                <a:ea typeface="Avenir"/>
                <a:cs typeface="Avenir"/>
                <a:sym typeface="Avenir"/>
              </a:rPr>
              <a:t>Type I error </a:t>
            </a:r>
            <a:r>
              <a:rPr lang="en-US" sz="1800">
                <a:latin typeface="Avenir"/>
                <a:ea typeface="Avenir"/>
                <a:cs typeface="Avenir"/>
                <a:sym typeface="Avenir"/>
              </a:rPr>
              <a:t>occurs when the sample data appear to show a treatment effect when, in fact, there is none</a:t>
            </a:r>
            <a:endParaRPr/>
          </a:p>
          <a:p>
            <a:pPr marL="557213" lvl="1" indent="-214313">
              <a:lnSpc>
                <a:spcPct val="120000"/>
              </a:lnSpc>
              <a:spcBef>
                <a:spcPts val="360"/>
              </a:spcBef>
              <a:buClr>
                <a:schemeClr val="dk1"/>
              </a:buClr>
              <a:buSzPts val="2400"/>
            </a:pPr>
            <a:r>
              <a:rPr lang="en-US">
                <a:latin typeface="Avenir"/>
                <a:ea typeface="Avenir"/>
                <a:cs typeface="Avenir"/>
                <a:sym typeface="Avenir"/>
              </a:rPr>
              <a:t>We </a:t>
            </a:r>
            <a:r>
              <a:rPr lang="en-US" b="1">
                <a:latin typeface="Avenir"/>
                <a:ea typeface="Avenir"/>
                <a:cs typeface="Avenir"/>
                <a:sym typeface="Avenir"/>
              </a:rPr>
              <a:t>reject</a:t>
            </a:r>
            <a:r>
              <a:rPr lang="en-US">
                <a:latin typeface="Avenir"/>
                <a:ea typeface="Avenir"/>
                <a:cs typeface="Avenir"/>
                <a:sym typeface="Avenir"/>
              </a:rPr>
              <a:t> a null hypothesis (</a:t>
            </a:r>
            <a:r>
              <a:rPr lang="en-US" i="1">
                <a:latin typeface="Avenir"/>
                <a:ea typeface="Avenir"/>
                <a:cs typeface="Avenir"/>
                <a:sym typeface="Avenir"/>
              </a:rPr>
              <a:t>H</a:t>
            </a:r>
            <a:r>
              <a:rPr lang="en-US" i="1" baseline="-25000">
                <a:latin typeface="Avenir"/>
                <a:ea typeface="Avenir"/>
                <a:cs typeface="Avenir"/>
                <a:sym typeface="Avenir"/>
              </a:rPr>
              <a:t>0</a:t>
            </a:r>
            <a:r>
              <a:rPr lang="en-US">
                <a:latin typeface="Avenir"/>
                <a:ea typeface="Avenir"/>
                <a:cs typeface="Avenir"/>
                <a:sym typeface="Avenir"/>
              </a:rPr>
              <a:t>) that is actually true</a:t>
            </a:r>
            <a:endParaRPr/>
          </a:p>
          <a:p>
            <a:pPr marL="557213" lvl="1" indent="-214313">
              <a:lnSpc>
                <a:spcPct val="120000"/>
              </a:lnSpc>
              <a:spcBef>
                <a:spcPts val="360"/>
              </a:spcBef>
              <a:buClr>
                <a:schemeClr val="dk1"/>
              </a:buClr>
              <a:buSzPts val="2400"/>
            </a:pPr>
            <a:r>
              <a:rPr lang="en-US">
                <a:latin typeface="Avenir"/>
                <a:ea typeface="Avenir"/>
                <a:cs typeface="Avenir"/>
                <a:sym typeface="Avenir"/>
              </a:rPr>
              <a:t>We falsely conclude that the treatment has an effect</a:t>
            </a:r>
            <a:endParaRPr/>
          </a:p>
          <a:p>
            <a:pPr marL="257175" indent="-257175">
              <a:spcBef>
                <a:spcPts val="1260"/>
              </a:spcBef>
              <a:buClr>
                <a:schemeClr val="dk1"/>
              </a:buClr>
              <a:buSzPts val="2400"/>
            </a:pPr>
            <a:r>
              <a:rPr lang="en-US" sz="1800">
                <a:latin typeface="Avenir"/>
                <a:ea typeface="Avenir"/>
                <a:cs typeface="Avenir"/>
                <a:sym typeface="Avenir"/>
              </a:rPr>
              <a:t>Caused by unusual, unrepresentative samples that fall into the critical region despite a null effect of the manipulation</a:t>
            </a:r>
            <a:endParaRPr/>
          </a:p>
          <a:p>
            <a:pPr marL="257175" indent="-257175">
              <a:spcBef>
                <a:spcPts val="1260"/>
              </a:spcBef>
              <a:buClr>
                <a:schemeClr val="dk1"/>
              </a:buClr>
              <a:buSzPts val="2400"/>
            </a:pPr>
            <a:r>
              <a:rPr lang="en-US" sz="1800">
                <a:latin typeface="Avenir"/>
                <a:ea typeface="Avenir"/>
                <a:cs typeface="Avenir"/>
                <a:sym typeface="Avenir"/>
              </a:rPr>
              <a:t>Type I errors should be very unlikely; they occur at the rate at which we set our alpha (</a:t>
            </a:r>
            <a:r>
              <a:rPr lang="en-US" sz="1800" b="1">
                <a:solidFill>
                  <a:srgbClr val="000000"/>
                </a:solidFill>
                <a:latin typeface="Times"/>
                <a:ea typeface="Times"/>
                <a:cs typeface="Times"/>
                <a:sym typeface="Times"/>
              </a:rPr>
              <a:t>α</a:t>
            </a:r>
            <a:r>
              <a:rPr lang="en-US" sz="1800">
                <a:latin typeface="Avenir"/>
                <a:ea typeface="Avenir"/>
                <a:cs typeface="Avenir"/>
                <a:sym typeface="Avenir"/>
              </a:rPr>
              <a:t>)</a:t>
            </a:r>
            <a:endParaRPr/>
          </a:p>
        </p:txBody>
      </p:sp>
    </p:spTree>
    <p:extLst>
      <p:ext uri="{BB962C8B-B14F-4D97-AF65-F5344CB8AC3E}">
        <p14:creationId xmlns:p14="http://schemas.microsoft.com/office/powerpoint/2010/main" val="200170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97"/>
          <p:cNvSpPr txBox="1">
            <a:spLocks noGrp="1"/>
          </p:cNvSpPr>
          <p:nvPr>
            <p:ph type="body" idx="1"/>
          </p:nvPr>
        </p:nvSpPr>
        <p:spPr>
          <a:xfrm>
            <a:off x="1333503" y="1190626"/>
            <a:ext cx="5829300" cy="374650"/>
          </a:xfrm>
          <a:prstGeom prst="rect">
            <a:avLst/>
          </a:prstGeom>
          <a:noFill/>
          <a:ln>
            <a:noFill/>
          </a:ln>
        </p:spPr>
        <p:txBody>
          <a:bodyPr spcFirstLastPara="1" vert="horz" wrap="square" lIns="68569" tIns="34275" rIns="68569" bIns="34275" rtlCol="0" anchor="b" anchorCtr="0">
            <a:noAutofit/>
          </a:bodyPr>
          <a:lstStyle/>
          <a:p>
            <a:pPr>
              <a:spcBef>
                <a:spcPts val="0"/>
              </a:spcBef>
              <a:buClr>
                <a:srgbClr val="000000"/>
              </a:buClr>
              <a:buSzPts val="3200"/>
            </a:pPr>
            <a:r>
              <a:rPr lang="en-US" sz="2400">
                <a:solidFill>
                  <a:srgbClr val="000000"/>
                </a:solidFill>
                <a:latin typeface="Avenir"/>
                <a:ea typeface="Avenir"/>
                <a:cs typeface="Avenir"/>
                <a:sym typeface="Avenir"/>
              </a:rPr>
              <a:t>Two Ways To Be Wrong…</a:t>
            </a:r>
            <a:endParaRPr sz="2400">
              <a:solidFill>
                <a:srgbClr val="000000"/>
              </a:solidFill>
              <a:latin typeface="Avenir"/>
              <a:ea typeface="Avenir"/>
              <a:cs typeface="Avenir"/>
              <a:sym typeface="Avenir"/>
            </a:endParaRPr>
          </a:p>
        </p:txBody>
      </p:sp>
      <p:pic>
        <p:nvPicPr>
          <p:cNvPr id="1240" name="Google Shape;1240;p97"/>
          <p:cNvPicPr preferRelativeResize="0"/>
          <p:nvPr/>
        </p:nvPicPr>
        <p:blipFill rotWithShape="1">
          <a:blip r:embed="rId3">
            <a:alphaModFix/>
          </a:blip>
          <a:srcRect/>
          <a:stretch/>
        </p:blipFill>
        <p:spPr>
          <a:xfrm>
            <a:off x="1346199" y="1757361"/>
            <a:ext cx="4092721" cy="3646488"/>
          </a:xfrm>
          <a:prstGeom prst="rect">
            <a:avLst/>
          </a:prstGeom>
          <a:noFill/>
          <a:ln>
            <a:noFill/>
          </a:ln>
        </p:spPr>
      </p:pic>
      <p:pic>
        <p:nvPicPr>
          <p:cNvPr id="1241" name="Google Shape;1241;p97"/>
          <p:cNvPicPr preferRelativeResize="0"/>
          <p:nvPr/>
        </p:nvPicPr>
        <p:blipFill rotWithShape="1">
          <a:blip r:embed="rId4">
            <a:alphaModFix/>
          </a:blip>
          <a:srcRect/>
          <a:stretch/>
        </p:blipFill>
        <p:spPr>
          <a:xfrm>
            <a:off x="5518352" y="1871661"/>
            <a:ext cx="2314371" cy="1703388"/>
          </a:xfrm>
          <a:prstGeom prst="rect">
            <a:avLst/>
          </a:prstGeom>
          <a:noFill/>
          <a:ln>
            <a:noFill/>
          </a:ln>
        </p:spPr>
      </p:pic>
      <p:pic>
        <p:nvPicPr>
          <p:cNvPr id="1242" name="Google Shape;1242;p97"/>
          <p:cNvPicPr preferRelativeResize="0"/>
          <p:nvPr/>
        </p:nvPicPr>
        <p:blipFill rotWithShape="1">
          <a:blip r:embed="rId5">
            <a:alphaModFix/>
          </a:blip>
          <a:srcRect/>
          <a:stretch/>
        </p:blipFill>
        <p:spPr>
          <a:xfrm>
            <a:off x="5518354" y="3851274"/>
            <a:ext cx="2020490" cy="1552575"/>
          </a:xfrm>
          <a:prstGeom prst="rect">
            <a:avLst/>
          </a:prstGeom>
          <a:noFill/>
          <a:ln>
            <a:noFill/>
          </a:ln>
        </p:spPr>
      </p:pic>
      <p:sp>
        <p:nvSpPr>
          <p:cNvPr id="2" name="Rectangle 1"/>
          <p:cNvSpPr/>
          <p:nvPr/>
        </p:nvSpPr>
        <p:spPr>
          <a:xfrm>
            <a:off x="752383" y="1565276"/>
            <a:ext cx="7617041" cy="2214947"/>
          </a:xfrm>
          <a:prstGeom prst="rect">
            <a:avLst/>
          </a:prstGeom>
          <a:solidFill>
            <a:srgbClr val="FFFFFF">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6080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99"/>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rgbClr val="000000"/>
              </a:buClr>
              <a:buSzPts val="4400"/>
            </a:pPr>
            <a:r>
              <a:rPr lang="en-US" cap="none">
                <a:solidFill>
                  <a:srgbClr val="000000"/>
                </a:solidFill>
                <a:latin typeface="Avenir"/>
                <a:ea typeface="Avenir"/>
                <a:cs typeface="Avenir"/>
                <a:sym typeface="Avenir"/>
              </a:rPr>
              <a:t>Type II Errors (β)</a:t>
            </a:r>
            <a:endParaRPr/>
          </a:p>
        </p:txBody>
      </p:sp>
      <p:sp>
        <p:nvSpPr>
          <p:cNvPr id="1256" name="Google Shape;1256;p99"/>
          <p:cNvSpPr txBox="1">
            <a:spLocks noGrp="1"/>
          </p:cNvSpPr>
          <p:nvPr>
            <p:ph type="body" idx="1"/>
          </p:nvPr>
        </p:nvSpPr>
        <p:spPr>
          <a:xfrm>
            <a:off x="1485901" y="2057400"/>
            <a:ext cx="6070600" cy="3714750"/>
          </a:xfrm>
          <a:prstGeom prst="rect">
            <a:avLst/>
          </a:prstGeom>
          <a:noFill/>
          <a:ln>
            <a:noFill/>
          </a:ln>
        </p:spPr>
        <p:txBody>
          <a:bodyPr spcFirstLastPara="1" vert="horz" wrap="square" lIns="68569" tIns="34275" rIns="68569" bIns="34275" rtlCol="0" anchor="t" anchorCtr="0">
            <a:noAutofit/>
          </a:bodyPr>
          <a:lstStyle/>
          <a:p>
            <a:pPr marL="257175" indent="-257175">
              <a:spcBef>
                <a:spcPts val="0"/>
              </a:spcBef>
              <a:buClr>
                <a:schemeClr val="dk1"/>
              </a:buClr>
              <a:buSzPts val="2400"/>
            </a:pPr>
            <a:r>
              <a:rPr lang="en-US" sz="1800">
                <a:latin typeface="Avenir"/>
                <a:ea typeface="Avenir"/>
                <a:cs typeface="Avenir"/>
                <a:sym typeface="Avenir"/>
              </a:rPr>
              <a:t>A Type II error occurs when the sample does not appear to have been affected by the treatment when in fact, it has (the treatment does have an effect)</a:t>
            </a:r>
            <a:endParaRPr/>
          </a:p>
          <a:p>
            <a:pPr marL="557213" lvl="1" indent="-214313">
              <a:spcBef>
                <a:spcPts val="360"/>
              </a:spcBef>
              <a:buClr>
                <a:schemeClr val="dk1"/>
              </a:buClr>
              <a:buSzPts val="2400"/>
            </a:pPr>
            <a:r>
              <a:rPr lang="en-US">
                <a:latin typeface="Avenir"/>
                <a:ea typeface="Avenir"/>
                <a:cs typeface="Avenir"/>
                <a:sym typeface="Avenir"/>
              </a:rPr>
              <a:t>We </a:t>
            </a:r>
            <a:r>
              <a:rPr lang="en-US" b="1">
                <a:latin typeface="Avenir"/>
                <a:ea typeface="Avenir"/>
                <a:cs typeface="Avenir"/>
                <a:sym typeface="Avenir"/>
              </a:rPr>
              <a:t>fail to reject</a:t>
            </a:r>
            <a:r>
              <a:rPr lang="en-US">
                <a:latin typeface="Avenir"/>
                <a:ea typeface="Avenir"/>
                <a:cs typeface="Avenir"/>
                <a:sym typeface="Avenir"/>
              </a:rPr>
              <a:t> the null hypothesis (</a:t>
            </a:r>
            <a:r>
              <a:rPr lang="en-US" i="1">
                <a:latin typeface="Avenir"/>
                <a:ea typeface="Avenir"/>
                <a:cs typeface="Avenir"/>
                <a:sym typeface="Avenir"/>
              </a:rPr>
              <a:t>H</a:t>
            </a:r>
            <a:r>
              <a:rPr lang="en-US" i="1" baseline="-25000">
                <a:latin typeface="Avenir"/>
                <a:ea typeface="Avenir"/>
                <a:cs typeface="Avenir"/>
                <a:sym typeface="Avenir"/>
              </a:rPr>
              <a:t>0</a:t>
            </a:r>
            <a:r>
              <a:rPr lang="en-US">
                <a:latin typeface="Avenir"/>
                <a:ea typeface="Avenir"/>
                <a:cs typeface="Avenir"/>
                <a:sym typeface="Avenir"/>
              </a:rPr>
              <a:t>) that is actually false</a:t>
            </a:r>
            <a:endParaRPr/>
          </a:p>
          <a:p>
            <a:pPr marL="557213" lvl="1" indent="-214313">
              <a:spcBef>
                <a:spcPts val="360"/>
              </a:spcBef>
              <a:buClr>
                <a:schemeClr val="dk1"/>
              </a:buClr>
              <a:buSzPts val="2400"/>
            </a:pPr>
            <a:r>
              <a:rPr lang="en-US">
                <a:latin typeface="Avenir"/>
                <a:ea typeface="Avenir"/>
                <a:cs typeface="Avenir"/>
                <a:sym typeface="Avenir"/>
              </a:rPr>
              <a:t>We falsely conclude that the treatment had no effect</a:t>
            </a:r>
            <a:endParaRPr/>
          </a:p>
          <a:p>
            <a:pPr marL="257175" indent="-257175">
              <a:spcBef>
                <a:spcPts val="1710"/>
              </a:spcBef>
              <a:buClr>
                <a:schemeClr val="dk1"/>
              </a:buClr>
              <a:buSzPts val="2400"/>
            </a:pPr>
            <a:r>
              <a:rPr lang="en-US" sz="1800">
                <a:latin typeface="Avenir"/>
                <a:ea typeface="Avenir"/>
                <a:cs typeface="Avenir"/>
                <a:sym typeface="Avenir"/>
              </a:rPr>
              <a:t>Commonly the result of…</a:t>
            </a:r>
            <a:endParaRPr sz="1800">
              <a:latin typeface="Avenir"/>
              <a:ea typeface="Avenir"/>
              <a:cs typeface="Avenir"/>
              <a:sym typeface="Avenir"/>
            </a:endParaRPr>
          </a:p>
          <a:p>
            <a:pPr marL="342900" lvl="1" indent="0">
              <a:spcBef>
                <a:spcPts val="360"/>
              </a:spcBef>
              <a:buClr>
                <a:schemeClr val="dk1"/>
              </a:buClr>
              <a:buSzPts val="2400"/>
              <a:buNone/>
            </a:pPr>
            <a:r>
              <a:rPr lang="en-US">
                <a:latin typeface="Avenir"/>
                <a:ea typeface="Avenir"/>
                <a:cs typeface="Avenir"/>
                <a:sym typeface="Avenir"/>
              </a:rPr>
              <a:t>… a very small effect of our manipulation/treatment</a:t>
            </a:r>
            <a:endParaRPr/>
          </a:p>
          <a:p>
            <a:pPr marL="342900" lvl="1" indent="0">
              <a:spcBef>
                <a:spcPts val="360"/>
              </a:spcBef>
              <a:buClr>
                <a:schemeClr val="dk1"/>
              </a:buClr>
              <a:buSzPts val="2400"/>
              <a:buNone/>
            </a:pPr>
            <a:r>
              <a:rPr lang="en-US">
                <a:latin typeface="Avenir"/>
                <a:ea typeface="Avenir"/>
                <a:cs typeface="Avenir"/>
                <a:sym typeface="Avenir"/>
              </a:rPr>
              <a:t>… a very small sample size (n)</a:t>
            </a:r>
            <a:endParaRPr/>
          </a:p>
          <a:p>
            <a:pPr marL="342900" lvl="1" indent="0">
              <a:spcBef>
                <a:spcPts val="360"/>
              </a:spcBef>
              <a:buClr>
                <a:schemeClr val="dk1"/>
              </a:buClr>
              <a:buSzPts val="2400"/>
              <a:buNone/>
            </a:pPr>
            <a:r>
              <a:rPr lang="en-US">
                <a:latin typeface="Avenir"/>
                <a:ea typeface="Avenir"/>
                <a:cs typeface="Avenir"/>
                <a:sym typeface="Avenir"/>
              </a:rPr>
              <a:t>… large variability in our sample data</a:t>
            </a:r>
            <a:endParaRPr/>
          </a:p>
          <a:p>
            <a:pPr marL="557213" lvl="1" indent="-100013">
              <a:spcBef>
                <a:spcPts val="360"/>
              </a:spcBef>
              <a:buClr>
                <a:schemeClr val="dk1"/>
              </a:buClr>
              <a:buSzPts val="2400"/>
              <a:buNone/>
            </a:pPr>
            <a:endParaRPr>
              <a:latin typeface="Arial"/>
              <a:ea typeface="Arial"/>
              <a:cs typeface="Arial"/>
              <a:sym typeface="Arial"/>
            </a:endParaRPr>
          </a:p>
        </p:txBody>
      </p:sp>
    </p:spTree>
    <p:extLst>
      <p:ext uri="{BB962C8B-B14F-4D97-AF65-F5344CB8AC3E}">
        <p14:creationId xmlns:p14="http://schemas.microsoft.com/office/powerpoint/2010/main" val="4382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00"/>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b="1">
                <a:latin typeface="Avenir"/>
                <a:ea typeface="Avenir"/>
                <a:cs typeface="Avenir"/>
                <a:sym typeface="Avenir"/>
              </a:rPr>
              <a:t>Errors in Context</a:t>
            </a:r>
            <a:endParaRPr/>
          </a:p>
        </p:txBody>
      </p:sp>
      <p:sp>
        <p:nvSpPr>
          <p:cNvPr id="1262" name="Google Shape;1262;p100"/>
          <p:cNvSpPr txBox="1">
            <a:spLocks noGrp="1"/>
          </p:cNvSpPr>
          <p:nvPr>
            <p:ph type="body" idx="1"/>
          </p:nvPr>
        </p:nvSpPr>
        <p:spPr>
          <a:xfrm>
            <a:off x="1485900" y="2029147"/>
            <a:ext cx="3054927" cy="479822"/>
          </a:xfrm>
          <a:prstGeom prst="rect">
            <a:avLst/>
          </a:prstGeom>
          <a:solidFill>
            <a:schemeClr val="accent1"/>
          </a:solidFill>
          <a:ln>
            <a:noFill/>
          </a:ln>
        </p:spPr>
        <p:txBody>
          <a:bodyPr spcFirstLastPara="1" vert="horz" wrap="square" lIns="68569" tIns="34275" rIns="68569" bIns="34275" rtlCol="0" anchor="b" anchorCtr="0">
            <a:normAutofit fontScale="85000" lnSpcReduction="10000"/>
          </a:bodyPr>
          <a:lstStyle/>
          <a:p>
            <a:pPr>
              <a:spcBef>
                <a:spcPts val="0"/>
              </a:spcBef>
              <a:buClr>
                <a:schemeClr val="lt1"/>
              </a:buClr>
              <a:buSzPts val="2400"/>
            </a:pPr>
            <a:r>
              <a:rPr lang="en-US" b="1" cap="none">
                <a:solidFill>
                  <a:schemeClr val="lt1"/>
                </a:solidFill>
                <a:latin typeface="Avenir"/>
                <a:ea typeface="Avenir"/>
                <a:cs typeface="Avenir"/>
                <a:sym typeface="Avenir"/>
              </a:rPr>
              <a:t>Jurors’ Decision Matrix</a:t>
            </a:r>
            <a:endParaRPr b="1" cap="none">
              <a:latin typeface="Avenir"/>
              <a:ea typeface="Avenir"/>
              <a:cs typeface="Avenir"/>
              <a:sym typeface="Avenir"/>
            </a:endParaRPr>
          </a:p>
        </p:txBody>
      </p:sp>
      <p:sp>
        <p:nvSpPr>
          <p:cNvPr id="1263" name="Google Shape;1263;p100"/>
          <p:cNvSpPr txBox="1">
            <a:spLocks noGrp="1"/>
          </p:cNvSpPr>
          <p:nvPr>
            <p:ph type="body" idx="3"/>
          </p:nvPr>
        </p:nvSpPr>
        <p:spPr>
          <a:xfrm>
            <a:off x="4962525" y="2029147"/>
            <a:ext cx="2715816" cy="479822"/>
          </a:xfrm>
          <a:prstGeom prst="rect">
            <a:avLst/>
          </a:prstGeom>
          <a:solidFill>
            <a:schemeClr val="accent1"/>
          </a:solidFill>
          <a:ln>
            <a:noFill/>
          </a:ln>
        </p:spPr>
        <p:txBody>
          <a:bodyPr spcFirstLastPara="1" vert="horz" wrap="square" lIns="68569" tIns="34275" rIns="68569" bIns="34275" rtlCol="0" anchor="b" anchorCtr="0">
            <a:normAutofit/>
          </a:bodyPr>
          <a:lstStyle/>
          <a:p>
            <a:pPr>
              <a:spcBef>
                <a:spcPts val="0"/>
              </a:spcBef>
              <a:buClr>
                <a:schemeClr val="lt1"/>
              </a:buClr>
              <a:buSzPts val="2220"/>
            </a:pPr>
            <a:r>
              <a:rPr lang="en-US" sz="1665">
                <a:solidFill>
                  <a:schemeClr val="lt1"/>
                </a:solidFill>
                <a:latin typeface="Avenir"/>
                <a:ea typeface="Avenir"/>
                <a:cs typeface="Avenir"/>
                <a:sym typeface="Avenir"/>
              </a:rPr>
              <a:t>Doctors’ Decision Matrix</a:t>
            </a:r>
            <a:endParaRPr sz="1665">
              <a:latin typeface="Avenir"/>
              <a:ea typeface="Avenir"/>
              <a:cs typeface="Avenir"/>
              <a:sym typeface="Avenir"/>
            </a:endParaRPr>
          </a:p>
        </p:txBody>
      </p:sp>
      <p:pic>
        <p:nvPicPr>
          <p:cNvPr id="1264" name="Google Shape;1264;p100"/>
          <p:cNvPicPr preferRelativeResize="0"/>
          <p:nvPr/>
        </p:nvPicPr>
        <p:blipFill rotWithShape="1">
          <a:blip r:embed="rId3">
            <a:alphaModFix/>
          </a:blip>
          <a:srcRect/>
          <a:stretch/>
        </p:blipFill>
        <p:spPr>
          <a:xfrm>
            <a:off x="1432633" y="2583869"/>
            <a:ext cx="2949179" cy="1708547"/>
          </a:xfrm>
          <a:prstGeom prst="rect">
            <a:avLst/>
          </a:prstGeom>
          <a:noFill/>
          <a:ln>
            <a:noFill/>
          </a:ln>
        </p:spPr>
      </p:pic>
      <p:pic>
        <p:nvPicPr>
          <p:cNvPr id="1265" name="Google Shape;1265;p100"/>
          <p:cNvPicPr preferRelativeResize="0"/>
          <p:nvPr/>
        </p:nvPicPr>
        <p:blipFill rotWithShape="1">
          <a:blip r:embed="rId4">
            <a:alphaModFix/>
          </a:blip>
          <a:srcRect/>
          <a:stretch/>
        </p:blipFill>
        <p:spPr>
          <a:xfrm>
            <a:off x="4708923" y="2583869"/>
            <a:ext cx="2969419" cy="1704975"/>
          </a:xfrm>
          <a:prstGeom prst="rect">
            <a:avLst/>
          </a:prstGeom>
          <a:noFill/>
          <a:ln>
            <a:noFill/>
          </a:ln>
        </p:spPr>
      </p:pic>
    </p:spTree>
    <p:extLst>
      <p:ext uri="{BB962C8B-B14F-4D97-AF65-F5344CB8AC3E}">
        <p14:creationId xmlns:p14="http://schemas.microsoft.com/office/powerpoint/2010/main" val="103491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Null Hypothesis and p-Values | Introduction to the Field of Statistics  (and 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1095" y="913845"/>
            <a:ext cx="4027133" cy="508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75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47488</TotalTime>
  <Words>4110</Words>
  <Application>Microsoft Office PowerPoint</Application>
  <PresentationFormat>On-screen Show (4:3)</PresentationFormat>
  <Paragraphs>451</Paragraphs>
  <Slides>40</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ＭＳ Ｐゴシック</vt:lpstr>
      <vt:lpstr>ＭＳ Ｐゴシック</vt:lpstr>
      <vt:lpstr>Apple Gothic</vt:lpstr>
      <vt:lpstr>Arial</vt:lpstr>
      <vt:lpstr>Avenir</vt:lpstr>
      <vt:lpstr>Avenir Black</vt:lpstr>
      <vt:lpstr>Avenir Book</vt:lpstr>
      <vt:lpstr>Avenir Roman</vt:lpstr>
      <vt:lpstr>Calibri</vt:lpstr>
      <vt:lpstr>Century Gothic</vt:lpstr>
      <vt:lpstr>Garamond</vt:lpstr>
      <vt:lpstr>Times</vt:lpstr>
      <vt:lpstr>Wingdings</vt:lpstr>
      <vt:lpstr>Wingdings 2</vt:lpstr>
      <vt:lpstr>Office Theme</vt:lpstr>
      <vt:lpstr>More about Hypothesis Testing</vt:lpstr>
      <vt:lpstr>One vs. two-tailed tests</vt:lpstr>
      <vt:lpstr>CAN YOU MAKE A WRONG DECISION?</vt:lpstr>
      <vt:lpstr>PowerPoint Presentation</vt:lpstr>
      <vt:lpstr>Type I Errors (α)</vt:lpstr>
      <vt:lpstr>PowerPoint Presentation</vt:lpstr>
      <vt:lpstr>Type II Errors (β)</vt:lpstr>
      <vt:lpstr>Errors in Context</vt:lpstr>
      <vt:lpstr>PowerPoint Presentation</vt:lpstr>
      <vt:lpstr>The Relationship Between α &amp; Errors</vt:lpstr>
      <vt:lpstr>PowerPoint Presentation</vt:lpstr>
      <vt:lpstr>PowerPoint Presentation</vt:lpstr>
      <vt:lpstr>PowerPoint Presentation</vt:lpstr>
      <vt:lpstr>Experimental Methods</vt:lpstr>
      <vt:lpstr>Experimentation</vt:lpstr>
      <vt:lpstr>Non-Experimental vs. Experimental Methods</vt:lpstr>
      <vt:lpstr>Example Experimental Design</vt:lpstr>
      <vt:lpstr>Key Features of Experiments</vt:lpstr>
      <vt:lpstr>Basic research designs</vt:lpstr>
      <vt:lpstr>Basic Research designs</vt:lpstr>
      <vt:lpstr>Within-Subjects Designs</vt:lpstr>
      <vt:lpstr>Within-Subjects Designs</vt:lpstr>
      <vt:lpstr>Demand characteristics</vt:lpstr>
      <vt:lpstr>Carryover effects</vt:lpstr>
      <vt:lpstr>Practice effects</vt:lpstr>
      <vt:lpstr>Dealing with Order Effects</vt:lpstr>
      <vt:lpstr>Within-Subjects Designs</vt:lpstr>
      <vt:lpstr>Between-Subjects Designs</vt:lpstr>
      <vt:lpstr>Small Anchors</vt:lpstr>
      <vt:lpstr>Between-Subjects Designs</vt:lpstr>
      <vt:lpstr>PowerPoint Presentation</vt:lpstr>
      <vt:lpstr>So let’s discuss variables</vt:lpstr>
      <vt:lpstr>Manipulating the independent variable</vt:lpstr>
      <vt:lpstr>Types of Manipulation</vt:lpstr>
      <vt:lpstr>Types of Manipulation</vt:lpstr>
      <vt:lpstr>Manipulation Strength</vt:lpstr>
      <vt:lpstr>Example</vt:lpstr>
      <vt:lpstr>Manipulation Check</vt:lpstr>
      <vt:lpstr>Considerations</vt:lpstr>
      <vt:lpstr>Can You Afford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Kaori Kubo Germano</dc:creator>
  <cp:lastModifiedBy>Hess, Yanine</cp:lastModifiedBy>
  <cp:revision>797</cp:revision>
  <cp:lastPrinted>2012-08-30T22:57:27Z</cp:lastPrinted>
  <dcterms:created xsi:type="dcterms:W3CDTF">2017-01-13T16:21:40Z</dcterms:created>
  <dcterms:modified xsi:type="dcterms:W3CDTF">2023-10-04T18:23:50Z</dcterms:modified>
</cp:coreProperties>
</file>